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43d3c581f_2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43d3c581f_2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46e75bc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46e75b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84ecea6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84ecea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ad84ecea6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ad84ecea6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ad84ecea6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ad84ecea6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84ecea6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84ecea6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ad84ecea6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ad84ecea6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ad84ecea6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ad84ecea6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ad84ecea6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ad84ecea6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ad84ecea6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ad84ecea6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ad84ecea6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ad84ecea6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daab0f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adaab0f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46e75bc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46e75bc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adaab0f4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adaab0f4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adaab0f4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adaab0f4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adaab0f41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adaab0f41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daab0f41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daab0f41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daab0f41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daab0f41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adaab0f41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adaab0f4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adaab0f41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adaab0f41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adaab0f41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adaab0f4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adaab0f41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adaab0f41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adaab0f41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adaab0f41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6e75bc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6e75bc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adaab0f41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adaab0f41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daab0f41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daab0f41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adaab0f41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adaab0f41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adaab0f41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adaab0f41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adaab0f41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adaab0f41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adaab0f41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adaab0f41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daab0f41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daab0f4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daab0f41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daab0f41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adaab0f41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adaab0f41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daab0f41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daab0f41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46e75bcd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46e75bc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adaab0f41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adaab0f41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daab0f41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daab0f41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aab0f41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aab0f41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adaab0f41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adaab0f41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adaab0f41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adaab0f41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adaab0f41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adaab0f41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adaab0f41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adaab0f41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adaab0f41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adaab0f4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adaab0f414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adaab0f414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adaab0f414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adaab0f414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46e75bcd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46e75bcd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adaab0f41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adaab0f41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adaab0f414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adaab0f41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adaab0f41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adaab0f4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adaab0f414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adaab0f41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adaab0f414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adaab0f41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adaab0f414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adaab0f41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adaab0f41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adaab0f41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daab0f414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daab0f414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adaab0f41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adaab0f41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6e75bc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6e75bc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6e75bcd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6e75bcd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46e75bcd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46e75bcd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46e75bcd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46e75bcd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46e75bcd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46e75bcd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3da8be2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3da8be2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46e75bcd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46e75bc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46e75bcd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46e75bcd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6e75bcd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6e75bcd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46e75bcd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46e75bcd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46e75bcd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46e75bcd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46e75bcd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46e75bcd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6a0adc8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6a0adc8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a0adc86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a0adc86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6a0adc86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6a0adc86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6a0adc8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6a0adc8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3da8be2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3da8be2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6a0adc8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6a0adc8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6a0adc86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6a0adc86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6a0adc86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6a0adc86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6a0adc86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6a0adc86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6a0adc86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6a0adc86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6a0adc86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6a0adc86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6a0adc86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6a0adc86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19a944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19a944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6a0adc86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6a0adc86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19a944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19a944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3da8be2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3da8be2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419a944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419a944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419a9444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419a9444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19a9444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19a9444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419a9444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419a9444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2a71110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2a71110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2a711104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2a711104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2a711104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2a711104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c86fafc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c86fafc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2a71110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2a7111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2a71110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2a71110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3da8be20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3da8be2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19a9444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19a9444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2a711104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2a711104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2a71110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2a71110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2a711104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2a711104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2a711104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2a711104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2a711104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2a711104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c86fafce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c86fafce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2a711104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2a711104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2a711104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2a711104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c187e0b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c187e0b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3da8be20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3da8be2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2a71110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2a71110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c187e0b2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c187e0b2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c187e0b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ac187e0b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c187e0b2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c187e0b2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c187e0b2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c187e0b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c187e0b2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c187e0b2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ac187e0b2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ac187e0b2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c187e0b2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c187e0b2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c187e0b2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c187e0b2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c86fafc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c86fafc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c59cd00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c59cd00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c86fafce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c86fafce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ac86fafce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ac86fafc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c86fafce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c86fafce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c86fafce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c86fafce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c86fafce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c86fafce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c86fafce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c86fafce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c86fafce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c86fafce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acacded24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acacded24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c86fafce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c86fafce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c86fafce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c86fafce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c59cd00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c59cd00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c86fafce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c86fafce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ac86fafce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ac86fafce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cacded2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cacded2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cacded24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acacded2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acacded2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acacded2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cacded24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cacded24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cacded2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acacded2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acacded24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acacded24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cacded2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cacded2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acded24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cacded24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c59cd00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c59cd00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cacded24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cacded24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cacded24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cacded24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ad84ecea6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ad84ecea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ad84ecea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ad84ecea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cacded24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cacded24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ad84ecea6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ad84ecea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ad84ecea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ad84ecea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d84ecea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ad84ecea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84ecea6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84ecea6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d84ecea6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ad84ecea6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mailto:diogosoaresm@ufam.edu.br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419100" y="205051"/>
            <a:ext cx="6461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F5B"/>
                </a:solidFill>
              </a:rPr>
              <a:t>Universidade Federal do Amazonas</a:t>
            </a:r>
            <a:endParaRPr sz="1500">
              <a:solidFill>
                <a:srgbClr val="454F5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F5B"/>
                </a:solidFill>
              </a:rPr>
              <a:t>Instituto de Computação</a:t>
            </a:r>
            <a:endParaRPr sz="1500">
              <a:solidFill>
                <a:srgbClr val="454F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54F5B"/>
                </a:solidFill>
              </a:rPr>
              <a:t>DevTITANS - Desenvolvimento, Tecnologia e Inovação em </a:t>
            </a:r>
            <a:br>
              <a:rPr lang="en" sz="1500">
                <a:solidFill>
                  <a:srgbClr val="454F5B"/>
                </a:solidFill>
              </a:rPr>
            </a:br>
            <a:r>
              <a:rPr lang="en" sz="1500">
                <a:solidFill>
                  <a:srgbClr val="454F5B"/>
                </a:solidFill>
              </a:rPr>
              <a:t>                      Android e Sistemas Embarcados</a:t>
            </a:r>
            <a:endParaRPr sz="1500">
              <a:solidFill>
                <a:srgbClr val="454F5B"/>
              </a:solidFill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9674" y="307036"/>
            <a:ext cx="1900427" cy="9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4022703" y="1943089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114300" y="4691075"/>
            <a:ext cx="421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F5B"/>
                </a:solidFill>
              </a:rPr>
              <a:t>Moodle: </a:t>
            </a:r>
            <a:r>
              <a:rPr lang="en">
                <a:solidFill>
                  <a:srgbClr val="0084D1"/>
                </a:solidFill>
              </a:rPr>
              <a:t>devtitans.icomp.ufam.edu.br/moodle</a:t>
            </a:r>
            <a:endParaRPr>
              <a:solidFill>
                <a:srgbClr val="0084D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500"/>
              <a:buNone/>
              <a:defRPr b="1" sz="3500">
                <a:solidFill>
                  <a:srgbClr val="454F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/>
        </p:nvSpPr>
        <p:spPr>
          <a:xfrm>
            <a:off x="3919550" y="4125025"/>
            <a:ext cx="395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F5B"/>
                </a:solidFill>
              </a:rPr>
              <a:t>Prof. Diogo Soares </a:t>
            </a:r>
            <a:br>
              <a:rPr lang="en">
                <a:solidFill>
                  <a:srgbClr val="454F5B"/>
                </a:solidFill>
              </a:rPr>
            </a:br>
            <a:r>
              <a:rPr i="1" lang="en" sz="1300">
                <a:solidFill>
                  <a:srgbClr val="454F5B"/>
                </a:solidFill>
              </a:rPr>
              <a:t>com base nos materiais </a:t>
            </a:r>
            <a:br>
              <a:rPr i="1" lang="en" sz="1300">
                <a:solidFill>
                  <a:srgbClr val="454F5B"/>
                </a:solidFill>
              </a:rPr>
            </a:br>
            <a:r>
              <a:rPr i="1" lang="en" sz="1300">
                <a:solidFill>
                  <a:srgbClr val="454F5B"/>
                </a:solidFill>
              </a:rPr>
              <a:t>do prof. Dr. Horácio Fernandes</a:t>
            </a:r>
            <a:endParaRPr i="1" sz="1300">
              <a:solidFill>
                <a:srgbClr val="454F5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diogosoaresm@ufam.edu.br</a:t>
            </a:r>
            <a:r>
              <a:rPr lang="en">
                <a:solidFill>
                  <a:srgbClr val="0084D1"/>
                </a:solidFill>
              </a:rPr>
              <a:t>	</a:t>
            </a:r>
            <a:endParaRPr>
              <a:solidFill>
                <a:srgbClr val="0084D1"/>
              </a:solidFill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11" y="4606958"/>
            <a:ext cx="638250" cy="5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74151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None/>
              <a:defRPr b="1" sz="3000">
                <a:solidFill>
                  <a:srgbClr val="454F5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CDDC39"/>
              </a:buClr>
              <a:buSzPts val="2000"/>
              <a:buChar char="▣"/>
              <a:defRPr sz="20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DDC39"/>
              </a:buClr>
              <a:buSzPts val="1600"/>
              <a:buChar char="▢"/>
              <a:defRPr sz="16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CDDC39"/>
              </a:buClr>
              <a:buSzPts val="1400"/>
              <a:buChar char="○"/>
              <a:defRPr i="1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54F5B"/>
                </a:solidFill>
              </a:defRPr>
            </a:lvl1pPr>
            <a:lvl2pPr lvl="1">
              <a:buNone/>
              <a:defRPr>
                <a:solidFill>
                  <a:srgbClr val="454F5B"/>
                </a:solidFill>
              </a:defRPr>
            </a:lvl2pPr>
            <a:lvl3pPr lvl="2">
              <a:buNone/>
              <a:defRPr>
                <a:solidFill>
                  <a:srgbClr val="454F5B"/>
                </a:solidFill>
              </a:defRPr>
            </a:lvl3pPr>
            <a:lvl4pPr lvl="3">
              <a:buNone/>
              <a:defRPr>
                <a:solidFill>
                  <a:srgbClr val="454F5B"/>
                </a:solidFill>
              </a:defRPr>
            </a:lvl4pPr>
            <a:lvl5pPr lvl="4">
              <a:buNone/>
              <a:defRPr>
                <a:solidFill>
                  <a:srgbClr val="454F5B"/>
                </a:solidFill>
              </a:defRPr>
            </a:lvl5pPr>
            <a:lvl6pPr lvl="5">
              <a:buNone/>
              <a:defRPr>
                <a:solidFill>
                  <a:srgbClr val="454F5B"/>
                </a:solidFill>
              </a:defRPr>
            </a:lvl6pPr>
            <a:lvl7pPr lvl="6">
              <a:buNone/>
              <a:defRPr>
                <a:solidFill>
                  <a:srgbClr val="454F5B"/>
                </a:solidFill>
              </a:defRPr>
            </a:lvl7pPr>
            <a:lvl8pPr lvl="7">
              <a:buNone/>
              <a:defRPr>
                <a:solidFill>
                  <a:srgbClr val="454F5B"/>
                </a:solidFill>
              </a:defRPr>
            </a:lvl8pPr>
            <a:lvl9pPr lvl="8">
              <a:buNone/>
              <a:defRPr>
                <a:solidFill>
                  <a:srgbClr val="454F5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04778" y="814364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Relationship Id="rId5" Type="http://schemas.openxmlformats.org/officeDocument/2006/relationships/image" Target="../media/image10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8.png"/><Relationship Id="rId4" Type="http://schemas.openxmlformats.org/officeDocument/2006/relationships/image" Target="../media/image8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.png"/><Relationship Id="rId4" Type="http://schemas.openxmlformats.org/officeDocument/2006/relationships/image" Target="../media/image97.png"/><Relationship Id="rId5" Type="http://schemas.openxmlformats.org/officeDocument/2006/relationships/image" Target="../media/image9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image" Target="../media/image83.png"/><Relationship Id="rId5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Relationship Id="rId6" Type="http://schemas.openxmlformats.org/officeDocument/2006/relationships/image" Target="../media/image86.png"/><Relationship Id="rId7" Type="http://schemas.openxmlformats.org/officeDocument/2006/relationships/image" Target="../media/image72.png"/><Relationship Id="rId8" Type="http://schemas.openxmlformats.org/officeDocument/2006/relationships/image" Target="../media/image7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75" y="2384900"/>
            <a:ext cx="2115826" cy="11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4025639" y="2591225"/>
            <a:ext cx="3519851" cy="7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 App</a:t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50" y="778750"/>
            <a:ext cx="5724325" cy="43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1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47" name="Google Shape;1147;p11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112"/>
          <p:cNvSpPr/>
          <p:nvPr/>
        </p:nvSpPr>
        <p:spPr>
          <a:xfrm>
            <a:off x="417700" y="1803675"/>
            <a:ext cx="6997500" cy="20193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add(Password password)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password.setId(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.size());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.add(password);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"Senha salva!"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49" name="Google Shape;1149;p112"/>
          <p:cNvSpPr txBox="1"/>
          <p:nvPr>
            <p:ph idx="1" type="body"/>
          </p:nvPr>
        </p:nvSpPr>
        <p:spPr>
          <a:xfrm>
            <a:off x="311700" y="1058097"/>
            <a:ext cx="84444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add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50" name="Google Shape;1150;p112"/>
          <p:cNvSpPr txBox="1"/>
          <p:nvPr/>
        </p:nvSpPr>
        <p:spPr>
          <a:xfrm>
            <a:off x="3756400" y="1400103"/>
            <a:ext cx="25074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Seta o id da senha para ser um “autoincrement”</a:t>
            </a:r>
            <a:endParaRPr sz="1300"/>
          </a:p>
        </p:txBody>
      </p:sp>
      <p:cxnSp>
        <p:nvCxnSpPr>
          <p:cNvPr id="1151" name="Google Shape;1151;p112"/>
          <p:cNvCxnSpPr>
            <a:stCxn id="1150" idx="2"/>
          </p:cNvCxnSpPr>
          <p:nvPr/>
        </p:nvCxnSpPr>
        <p:spPr>
          <a:xfrm flipH="1">
            <a:off x="4220500" y="1870803"/>
            <a:ext cx="789600" cy="453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112"/>
          <p:cNvSpPr txBox="1"/>
          <p:nvPr/>
        </p:nvSpPr>
        <p:spPr>
          <a:xfrm>
            <a:off x="5671617" y="2257737"/>
            <a:ext cx="2507400" cy="304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Salva a senha no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ArrayList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153" name="Google Shape;1153;p112"/>
          <p:cNvCxnSpPr>
            <a:stCxn id="1152" idx="1"/>
          </p:cNvCxnSpPr>
          <p:nvPr/>
        </p:nvCxnSpPr>
        <p:spPr>
          <a:xfrm flipH="1">
            <a:off x="3403617" y="2410137"/>
            <a:ext cx="2268000" cy="230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59" name="Google Shape;1159;p11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113"/>
          <p:cNvSpPr/>
          <p:nvPr/>
        </p:nvSpPr>
        <p:spPr>
          <a:xfrm>
            <a:off x="417700" y="1803675"/>
            <a:ext cx="7435200" cy="28740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update(Password password)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.set(password.getId(), password);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"Senha atualizada!"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 get(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.get(id);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61" name="Google Shape;1161;p113"/>
          <p:cNvSpPr txBox="1"/>
          <p:nvPr>
            <p:ph idx="1" type="body"/>
          </p:nvPr>
        </p:nvSpPr>
        <p:spPr>
          <a:xfrm>
            <a:off x="311700" y="1058097"/>
            <a:ext cx="84444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Métodos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update </a:t>
            </a:r>
            <a:r>
              <a:rPr lang="en"/>
              <a:t>e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get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Voltando para a Lista</a:t>
            </a:r>
            <a:endParaRPr/>
          </a:p>
        </p:txBody>
      </p: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69575"/>
            <a:ext cx="8520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Agora que temos as classes auxiliares, vamos ver como criar uma lista na activity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</a:t>
            </a:r>
            <a:r>
              <a:rPr lang="en"/>
              <a:t>, que criamos anteriormente</a:t>
            </a:r>
            <a:endParaRPr/>
          </a:p>
        </p:txBody>
      </p:sp>
      <p:sp>
        <p:nvSpPr>
          <p:cNvPr id="1168" name="Google Shape;1168;p11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9" name="Google Shape;1169;p114"/>
          <p:cNvSpPr txBox="1"/>
          <p:nvPr>
            <p:ph idx="1" type="body"/>
          </p:nvPr>
        </p:nvSpPr>
        <p:spPr>
          <a:xfrm>
            <a:off x="311700" y="2177348"/>
            <a:ext cx="85206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forma recomendada de se criar listas no Android é usando a biblioteca </a:t>
            </a:r>
            <a:r>
              <a:rPr i="1" lang="en"/>
              <a:t>RecyclerView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Ele é mais complexo que as formas anteriores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Mas é muito mais poderoso e eficiente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RecyclerView</a:t>
            </a:r>
            <a:endParaRPr i="1"/>
          </a:p>
        </p:txBody>
      </p:sp>
      <p:sp>
        <p:nvSpPr>
          <p:cNvPr id="1175" name="Google Shape;1175;p115"/>
          <p:cNvSpPr txBox="1"/>
          <p:nvPr>
            <p:ph idx="1" type="body"/>
          </p:nvPr>
        </p:nvSpPr>
        <p:spPr>
          <a:xfrm>
            <a:off x="311700" y="1093375"/>
            <a:ext cx="85206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se criar a lista usando o </a:t>
            </a:r>
            <a:r>
              <a:rPr i="1" lang="en"/>
              <a:t>RecyclerView</a:t>
            </a:r>
            <a:r>
              <a:rPr lang="en"/>
              <a:t>, deve-se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1. </a:t>
            </a:r>
            <a:r>
              <a:rPr lang="en" sz="1600"/>
              <a:t>Criar um componente </a:t>
            </a:r>
            <a:r>
              <a:rPr i="1" lang="en" sz="1600"/>
              <a:t>RecyclerView</a:t>
            </a:r>
            <a:r>
              <a:rPr lang="en" sz="1600"/>
              <a:t> no layout da activity (XML)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2.</a:t>
            </a:r>
            <a:r>
              <a:rPr lang="en" sz="1600"/>
              <a:t> Criar o layout de um item da lista (XML)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3.</a:t>
            </a:r>
            <a:r>
              <a:rPr lang="en" sz="1600"/>
              <a:t> Na activity, criar uma classe pro adaptador (</a:t>
            </a:r>
            <a:r>
              <a:rPr i="1" lang="en" sz="1600"/>
              <a:t>Adapter</a:t>
            </a:r>
            <a:r>
              <a:rPr lang="en" sz="1600"/>
              <a:t>)</a:t>
            </a:r>
            <a:endParaRPr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adaptador faz a ligação entre os dados, vindos 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/>
              <a:t>, e </a:t>
            </a:r>
            <a:br>
              <a:rPr lang="en"/>
            </a:br>
            <a:r>
              <a:rPr lang="en"/>
              <a:t>a lista, que é o componente RecyclerView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4.</a:t>
            </a:r>
            <a:r>
              <a:rPr lang="en" sz="1600"/>
              <a:t> Na activity, criar uma classe pro </a:t>
            </a:r>
            <a:r>
              <a:rPr i="1" lang="en" sz="1600"/>
              <a:t>Holder</a:t>
            </a:r>
            <a:endParaRPr i="1"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Holder, armazena as informações de um item da lista</a:t>
            </a:r>
            <a:endParaRPr/>
          </a:p>
        </p:txBody>
      </p:sp>
      <p:sp>
        <p:nvSpPr>
          <p:cNvPr id="1176" name="Google Shape;1176;p11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</a:t>
            </a:r>
            <a:r>
              <a:rPr i="1" lang="en"/>
              <a:t>RecyclerView</a:t>
            </a:r>
            <a:r>
              <a:rPr lang="en"/>
              <a:t> no Layout</a:t>
            </a:r>
            <a:endParaRPr/>
          </a:p>
        </p:txBody>
      </p:sp>
      <p:sp>
        <p:nvSpPr>
          <p:cNvPr id="1182" name="Google Shape;1182;p11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3" name="Google Shape;118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6" y="1122106"/>
            <a:ext cx="7110381" cy="3981337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4" name="Google Shape;1184;p116"/>
          <p:cNvSpPr txBox="1"/>
          <p:nvPr>
            <p:ph idx="1" type="body"/>
          </p:nvPr>
        </p:nvSpPr>
        <p:spPr>
          <a:xfrm>
            <a:off x="1624183" y="598075"/>
            <a:ext cx="6114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Arquivo: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res/layout/activity_list.xml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85" name="Google Shape;1185;p116"/>
          <p:cNvSpPr txBox="1"/>
          <p:nvPr/>
        </p:nvSpPr>
        <p:spPr>
          <a:xfrm>
            <a:off x="2419875" y="2932762"/>
            <a:ext cx="11910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 RecyclerView</a:t>
            </a:r>
            <a:endParaRPr sz="1300"/>
          </a:p>
        </p:txBody>
      </p:sp>
      <p:cxnSp>
        <p:nvCxnSpPr>
          <p:cNvPr id="1186" name="Google Shape;1186;p116"/>
          <p:cNvCxnSpPr>
            <a:stCxn id="1185" idx="0"/>
          </p:cNvCxnSpPr>
          <p:nvPr/>
        </p:nvCxnSpPr>
        <p:spPr>
          <a:xfrm rot="10800000">
            <a:off x="2822175" y="2116762"/>
            <a:ext cx="193200" cy="816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116"/>
          <p:cNvCxnSpPr>
            <a:stCxn id="1185" idx="0"/>
          </p:cNvCxnSpPr>
          <p:nvPr/>
        </p:nvCxnSpPr>
        <p:spPr>
          <a:xfrm flipH="1" rot="10800000">
            <a:off x="3015375" y="2737462"/>
            <a:ext cx="145500" cy="195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116"/>
          <p:cNvCxnSpPr>
            <a:endCxn id="1185" idx="2"/>
          </p:cNvCxnSpPr>
          <p:nvPr/>
        </p:nvCxnSpPr>
        <p:spPr>
          <a:xfrm flipH="1" rot="10800000">
            <a:off x="1905075" y="3400162"/>
            <a:ext cx="1110300" cy="741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116"/>
          <p:cNvSpPr txBox="1"/>
          <p:nvPr/>
        </p:nvSpPr>
        <p:spPr>
          <a:xfrm>
            <a:off x="7360142" y="2553718"/>
            <a:ext cx="11910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ID do componente</a:t>
            </a:r>
            <a:endParaRPr sz="1300"/>
          </a:p>
        </p:txBody>
      </p:sp>
      <p:cxnSp>
        <p:nvCxnSpPr>
          <p:cNvPr id="1190" name="Google Shape;1190;p116"/>
          <p:cNvCxnSpPr>
            <a:stCxn id="1189" idx="0"/>
          </p:cNvCxnSpPr>
          <p:nvPr/>
        </p:nvCxnSpPr>
        <p:spPr>
          <a:xfrm rot="10800000">
            <a:off x="7106342" y="1756918"/>
            <a:ext cx="849300" cy="7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116"/>
          <p:cNvSpPr txBox="1"/>
          <p:nvPr/>
        </p:nvSpPr>
        <p:spPr>
          <a:xfrm>
            <a:off x="7360142" y="3777175"/>
            <a:ext cx="1191000" cy="310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Alinhamento</a:t>
            </a:r>
            <a:endParaRPr sz="1300"/>
          </a:p>
        </p:txBody>
      </p:sp>
      <p:cxnSp>
        <p:nvCxnSpPr>
          <p:cNvPr id="1192" name="Google Shape;1192;p116"/>
          <p:cNvCxnSpPr>
            <a:stCxn id="1191" idx="2"/>
          </p:cNvCxnSpPr>
          <p:nvPr/>
        </p:nvCxnSpPr>
        <p:spPr>
          <a:xfrm flipH="1">
            <a:off x="7240442" y="4087975"/>
            <a:ext cx="715200" cy="639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3" name="Google Shape;1193;p116"/>
          <p:cNvSpPr txBox="1"/>
          <p:nvPr/>
        </p:nvSpPr>
        <p:spPr>
          <a:xfrm>
            <a:off x="3715275" y="2932746"/>
            <a:ext cx="1191000" cy="639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Arrasta o componente para o design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i="1" lang="en"/>
              <a:t>RecyclerView</a:t>
            </a:r>
            <a:r>
              <a:rPr lang="en"/>
              <a:t> no Layout</a:t>
            </a:r>
            <a:endParaRPr/>
          </a:p>
        </p:txBody>
      </p:sp>
      <p:sp>
        <p:nvSpPr>
          <p:cNvPr id="1199" name="Google Shape;1199;p11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p117"/>
          <p:cNvSpPr/>
          <p:nvPr/>
        </p:nvSpPr>
        <p:spPr>
          <a:xfrm>
            <a:off x="798700" y="1089900"/>
            <a:ext cx="6327300" cy="39111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=".ListActivity"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androidx.recyclerview.widget.RecyclerView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="@+id/list_recycler"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="0dp"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="0dp"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01" name="Google Shape;1201;p117"/>
          <p:cNvSpPr txBox="1"/>
          <p:nvPr>
            <p:ph idx="1" type="body"/>
          </p:nvPr>
        </p:nvSpPr>
        <p:spPr>
          <a:xfrm>
            <a:off x="1624183" y="598075"/>
            <a:ext cx="6114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do slide anterior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Layout do Item da Lista</a:t>
            </a:r>
            <a:endParaRPr/>
          </a:p>
        </p:txBody>
      </p:sp>
      <p:sp>
        <p:nvSpPr>
          <p:cNvPr id="1207" name="Google Shape;1207;p118"/>
          <p:cNvSpPr txBox="1"/>
          <p:nvPr>
            <p:ph idx="1" type="body"/>
          </p:nvPr>
        </p:nvSpPr>
        <p:spPr>
          <a:xfrm>
            <a:off x="311700" y="1093375"/>
            <a:ext cx="85206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Uma lista é composta por um conjunto de itens</a:t>
            </a:r>
            <a:endParaRPr/>
          </a:p>
        </p:txBody>
      </p:sp>
      <p:sp>
        <p:nvSpPr>
          <p:cNvPr id="1208" name="Google Shape;1208;p11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118"/>
          <p:cNvSpPr txBox="1"/>
          <p:nvPr>
            <p:ph idx="1" type="body"/>
          </p:nvPr>
        </p:nvSpPr>
        <p:spPr>
          <a:xfrm>
            <a:off x="311700" y="1446152"/>
            <a:ext cx="85206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Todos os itens possuem a mesma formatação (layout)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Mas com “valores” diferentes</a:t>
            </a:r>
            <a:endParaRPr/>
          </a:p>
        </p:txBody>
      </p:sp>
      <p:sp>
        <p:nvSpPr>
          <p:cNvPr id="1210" name="Google Shape;1210;p118"/>
          <p:cNvSpPr txBox="1"/>
          <p:nvPr>
            <p:ph idx="1" type="body"/>
          </p:nvPr>
        </p:nvSpPr>
        <p:spPr>
          <a:xfrm>
            <a:off x="311700" y="2325275"/>
            <a:ext cx="85206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próximo passo para criar a lista é criar uma formatação para os itens dessa lista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Essa formatação é feita através de um layout (XML)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1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Layout do Item da Lista</a:t>
            </a:r>
            <a:endParaRPr/>
          </a:p>
        </p:txBody>
      </p:sp>
      <p:sp>
        <p:nvSpPr>
          <p:cNvPr id="1216" name="Google Shape;1216;p119"/>
          <p:cNvSpPr txBox="1"/>
          <p:nvPr>
            <p:ph idx="1" type="body"/>
          </p:nvPr>
        </p:nvSpPr>
        <p:spPr>
          <a:xfrm>
            <a:off x="311700" y="1093375"/>
            <a:ext cx="2785800" cy="24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criar o novo </a:t>
            </a:r>
            <a:br>
              <a:rPr lang="en"/>
            </a:br>
            <a:r>
              <a:rPr lang="en"/>
              <a:t>layout dos itens: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File </a:t>
            </a:r>
            <a:br>
              <a:rPr lang="en"/>
            </a:br>
            <a:r>
              <a:rPr lang="en"/>
              <a:t>→ New </a:t>
            </a:r>
            <a:br>
              <a:rPr lang="en"/>
            </a:br>
            <a:r>
              <a:rPr lang="en"/>
              <a:t>→ XML </a:t>
            </a:r>
            <a:br>
              <a:rPr lang="en"/>
            </a:br>
            <a:r>
              <a:rPr lang="en"/>
              <a:t>→ Layout </a:t>
            </a:r>
            <a:br>
              <a:rPr lang="en"/>
            </a:br>
            <a:r>
              <a:rPr lang="en"/>
              <a:t>    </a:t>
            </a:r>
            <a:r>
              <a:rPr lang="en" sz="900"/>
              <a:t> </a:t>
            </a:r>
            <a:r>
              <a:rPr lang="en"/>
              <a:t>XML File</a:t>
            </a:r>
            <a:endParaRPr/>
          </a:p>
        </p:txBody>
      </p:sp>
      <p:sp>
        <p:nvSpPr>
          <p:cNvPr id="1217" name="Google Shape;1217;p11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8" name="Google Shape;12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183" y="1519761"/>
            <a:ext cx="5058275" cy="360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19"/>
          <p:cNvSpPr txBox="1"/>
          <p:nvPr/>
        </p:nvSpPr>
        <p:spPr>
          <a:xfrm>
            <a:off x="4070675" y="936558"/>
            <a:ext cx="16230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Nome do arquivo: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list_item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220" name="Google Shape;1220;p119"/>
          <p:cNvCxnSpPr>
            <a:endCxn id="1219" idx="2"/>
          </p:cNvCxnSpPr>
          <p:nvPr/>
        </p:nvCxnSpPr>
        <p:spPr>
          <a:xfrm rot="10800000">
            <a:off x="4882175" y="1403958"/>
            <a:ext cx="501300" cy="1534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1" name="Google Shape;1221;p119"/>
          <p:cNvSpPr txBox="1"/>
          <p:nvPr/>
        </p:nvSpPr>
        <p:spPr>
          <a:xfrm>
            <a:off x="6300600" y="531258"/>
            <a:ext cx="2342400" cy="87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Root Tag: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android.support.</a:t>
            </a:r>
            <a:br>
              <a:rPr lang="en" sz="1300">
                <a:latin typeface="Courier"/>
                <a:ea typeface="Courier"/>
                <a:cs typeface="Courier"/>
                <a:sym typeface="Courier"/>
              </a:rPr>
            </a:b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constraint.ConstraintLayout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222" name="Google Shape;1222;p119"/>
          <p:cNvCxnSpPr>
            <a:endCxn id="1221" idx="2"/>
          </p:cNvCxnSpPr>
          <p:nvPr/>
        </p:nvCxnSpPr>
        <p:spPr>
          <a:xfrm flipH="1" rot="10800000">
            <a:off x="7048500" y="1403958"/>
            <a:ext cx="423300" cy="2049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1792125"/>
            <a:ext cx="8636000" cy="27051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8" name="Google Shape;1228;p12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Layout do Item da Lista</a:t>
            </a:r>
            <a:endParaRPr/>
          </a:p>
        </p:txBody>
      </p:sp>
      <p:sp>
        <p:nvSpPr>
          <p:cNvPr id="1229" name="Google Shape;1229;p120"/>
          <p:cNvSpPr txBox="1"/>
          <p:nvPr>
            <p:ph idx="1" type="body"/>
          </p:nvPr>
        </p:nvSpPr>
        <p:spPr>
          <a:xfrm>
            <a:off x="311700" y="807416"/>
            <a:ext cx="50202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Design do layout: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Arquivo res/layout/list_item.xml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30" name="Google Shape;1230;p12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1" name="Google Shape;1231;p120"/>
          <p:cNvSpPr txBox="1"/>
          <p:nvPr/>
        </p:nvSpPr>
        <p:spPr>
          <a:xfrm>
            <a:off x="2865725" y="3586200"/>
            <a:ext cx="890700" cy="322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Imagem</a:t>
            </a:r>
            <a:endParaRPr sz="1300"/>
          </a:p>
        </p:txBody>
      </p:sp>
      <p:cxnSp>
        <p:nvCxnSpPr>
          <p:cNvPr id="1232" name="Google Shape;1232;p120"/>
          <p:cNvCxnSpPr/>
          <p:nvPr/>
        </p:nvCxnSpPr>
        <p:spPr>
          <a:xfrm rot="10800000">
            <a:off x="3020875" y="3190575"/>
            <a:ext cx="0" cy="401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120"/>
          <p:cNvSpPr txBox="1"/>
          <p:nvPr/>
        </p:nvSpPr>
        <p:spPr>
          <a:xfrm>
            <a:off x="6620375" y="1005950"/>
            <a:ext cx="1647300" cy="322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Altura de cada item</a:t>
            </a:r>
            <a:endParaRPr sz="1300"/>
          </a:p>
        </p:txBody>
      </p:sp>
      <p:cxnSp>
        <p:nvCxnSpPr>
          <p:cNvPr id="1234" name="Google Shape;1234;p120"/>
          <p:cNvCxnSpPr>
            <a:endCxn id="1233" idx="2"/>
          </p:cNvCxnSpPr>
          <p:nvPr/>
        </p:nvCxnSpPr>
        <p:spPr>
          <a:xfrm rot="10800000">
            <a:off x="7444025" y="1328450"/>
            <a:ext cx="249300" cy="2220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120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6" name="Google Shape;1236;p120"/>
          <p:cNvCxnSpPr>
            <a:stCxn id="1231" idx="1"/>
          </p:cNvCxnSpPr>
          <p:nvPr/>
        </p:nvCxnSpPr>
        <p:spPr>
          <a:xfrm rot="10800000">
            <a:off x="1218425" y="3604950"/>
            <a:ext cx="1647300" cy="142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120"/>
          <p:cNvSpPr txBox="1"/>
          <p:nvPr/>
        </p:nvSpPr>
        <p:spPr>
          <a:xfrm>
            <a:off x="3551525" y="3967200"/>
            <a:ext cx="890700" cy="322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Nome</a:t>
            </a:r>
            <a:endParaRPr sz="1300"/>
          </a:p>
        </p:txBody>
      </p:sp>
      <p:cxnSp>
        <p:nvCxnSpPr>
          <p:cNvPr id="1238" name="Google Shape;1238;p120"/>
          <p:cNvCxnSpPr>
            <a:stCxn id="1237" idx="0"/>
          </p:cNvCxnSpPr>
          <p:nvPr/>
        </p:nvCxnSpPr>
        <p:spPr>
          <a:xfrm rot="10800000">
            <a:off x="3996875" y="3027000"/>
            <a:ext cx="0" cy="94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20"/>
          <p:cNvCxnSpPr>
            <a:stCxn id="1237" idx="1"/>
          </p:cNvCxnSpPr>
          <p:nvPr/>
        </p:nvCxnSpPr>
        <p:spPr>
          <a:xfrm rot="10800000">
            <a:off x="1884125" y="3799650"/>
            <a:ext cx="1667400" cy="328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120"/>
          <p:cNvSpPr txBox="1"/>
          <p:nvPr/>
        </p:nvSpPr>
        <p:spPr>
          <a:xfrm>
            <a:off x="4161125" y="4348200"/>
            <a:ext cx="890700" cy="322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Login</a:t>
            </a:r>
            <a:endParaRPr sz="1300"/>
          </a:p>
        </p:txBody>
      </p:sp>
      <p:cxnSp>
        <p:nvCxnSpPr>
          <p:cNvPr id="1241" name="Google Shape;1241;p120"/>
          <p:cNvCxnSpPr>
            <a:stCxn id="1240" idx="0"/>
          </p:cNvCxnSpPr>
          <p:nvPr/>
        </p:nvCxnSpPr>
        <p:spPr>
          <a:xfrm flipH="1" rot="5400000">
            <a:off x="3548825" y="3290550"/>
            <a:ext cx="1164000" cy="951300"/>
          </a:xfrm>
          <a:prstGeom prst="curvedConnector3">
            <a:avLst>
              <a:gd fmla="val 61164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120"/>
          <p:cNvCxnSpPr>
            <a:stCxn id="1240" idx="1"/>
          </p:cNvCxnSpPr>
          <p:nvPr/>
        </p:nvCxnSpPr>
        <p:spPr>
          <a:xfrm rot="10800000">
            <a:off x="1903025" y="4000650"/>
            <a:ext cx="2258100" cy="508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120"/>
          <p:cNvSpPr txBox="1"/>
          <p:nvPr/>
        </p:nvSpPr>
        <p:spPr>
          <a:xfrm>
            <a:off x="4694525" y="4729200"/>
            <a:ext cx="890700" cy="322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Seta</a:t>
            </a:r>
            <a:endParaRPr sz="1300"/>
          </a:p>
        </p:txBody>
      </p:sp>
      <p:cxnSp>
        <p:nvCxnSpPr>
          <p:cNvPr id="1244" name="Google Shape;1244;p120"/>
          <p:cNvCxnSpPr>
            <a:stCxn id="1243" idx="0"/>
          </p:cNvCxnSpPr>
          <p:nvPr/>
        </p:nvCxnSpPr>
        <p:spPr>
          <a:xfrm flipH="1" rot="10800000">
            <a:off x="5139875" y="3159000"/>
            <a:ext cx="707100" cy="157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120"/>
          <p:cNvCxnSpPr>
            <a:stCxn id="1243" idx="1"/>
          </p:cNvCxnSpPr>
          <p:nvPr/>
        </p:nvCxnSpPr>
        <p:spPr>
          <a:xfrm rot="10800000">
            <a:off x="1325225" y="4220250"/>
            <a:ext cx="3369300" cy="67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120"/>
          <p:cNvSpPr/>
          <p:nvPr/>
        </p:nvSpPr>
        <p:spPr>
          <a:xfrm>
            <a:off x="435300" y="3677135"/>
            <a:ext cx="852300" cy="4326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20"/>
          <p:cNvSpPr txBox="1"/>
          <p:nvPr/>
        </p:nvSpPr>
        <p:spPr>
          <a:xfrm>
            <a:off x="427325" y="4614000"/>
            <a:ext cx="1551000" cy="432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Note os IDs dos campos de texto</a:t>
            </a:r>
            <a:endParaRPr sz="1300"/>
          </a:p>
        </p:txBody>
      </p:sp>
      <p:cxnSp>
        <p:nvCxnSpPr>
          <p:cNvPr id="1248" name="Google Shape;1248;p120"/>
          <p:cNvCxnSpPr>
            <a:stCxn id="1247" idx="0"/>
            <a:endCxn id="1246" idx="2"/>
          </p:cNvCxnSpPr>
          <p:nvPr/>
        </p:nvCxnSpPr>
        <p:spPr>
          <a:xfrm rot="10800000">
            <a:off x="861425" y="4109700"/>
            <a:ext cx="341400" cy="504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Layout do Item da Lista (XML)</a:t>
            </a:r>
            <a:endParaRPr/>
          </a:p>
        </p:txBody>
      </p:sp>
      <p:sp>
        <p:nvSpPr>
          <p:cNvPr id="1254" name="Google Shape;1254;p12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5" name="Google Shape;1255;p121"/>
          <p:cNvSpPr/>
          <p:nvPr/>
        </p:nvSpPr>
        <p:spPr>
          <a:xfrm>
            <a:off x="100" y="759900"/>
            <a:ext cx="9144000" cy="43836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 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="70dp" </a:t>
            </a:r>
            <a:b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0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1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="?attr/selectableItemBackground"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ImageView</a:t>
            </a:r>
            <a:endParaRPr sz="10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="@+id/itemIcon"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:srcCompat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="@drawable/ic_item_key" 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0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="@+id/itemName"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="TextView"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:textColor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="#39393a"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:textSize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="24sp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b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:layout_constraintBottom_toTopOf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="@+id/itemLogin"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:layout_constraintStart_toEndOf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="@+id/itemIcon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 </a:t>
            </a:r>
            <a:b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="@+id/itemIcon" 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0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="@+id/itemLogin"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 </a:t>
            </a:r>
            <a:b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="TextView"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:textColor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="#39393a"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:textSize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="14sp" </a:t>
            </a:r>
            <a:b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="@+id/itemIcon"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="@+id/itemName" 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ImageView</a:t>
            </a:r>
            <a:endParaRPr sz="10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="@+id/itemArrow"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="55dp"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="55dp"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0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0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0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:srcCompat</a:t>
            </a:r>
            <a:r>
              <a:rPr lang="en" sz="10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="@drawable/ic_right_arrow" 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0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i="1" sz="1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25" y="781200"/>
            <a:ext cx="5717776" cy="4328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 App</a:t>
            </a:r>
            <a:endParaRPr/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7580215" y="3124485"/>
            <a:ext cx="1364100" cy="294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Selecione Java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52" name="Google Shape;152;p23"/>
          <p:cNvCxnSpPr>
            <a:endCxn id="151" idx="1"/>
          </p:cNvCxnSpPr>
          <p:nvPr/>
        </p:nvCxnSpPr>
        <p:spPr>
          <a:xfrm flipH="1" rot="10800000">
            <a:off x="6763915" y="3271785"/>
            <a:ext cx="816300" cy="2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/>
        </p:nvSpPr>
        <p:spPr>
          <a:xfrm>
            <a:off x="7580215" y="1918404"/>
            <a:ext cx="1364100" cy="294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Nome do App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7580215" y="2521445"/>
            <a:ext cx="1364100" cy="294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Pacote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7580215" y="3727526"/>
            <a:ext cx="1364100" cy="294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Versão mínima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56" name="Google Shape;156;p23"/>
          <p:cNvCxnSpPr>
            <a:endCxn id="153" idx="1"/>
          </p:cNvCxnSpPr>
          <p:nvPr/>
        </p:nvCxnSpPr>
        <p:spPr>
          <a:xfrm>
            <a:off x="6770215" y="2065704"/>
            <a:ext cx="8100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>
            <a:endCxn id="154" idx="1"/>
          </p:cNvCxnSpPr>
          <p:nvPr/>
        </p:nvCxnSpPr>
        <p:spPr>
          <a:xfrm>
            <a:off x="6751315" y="2480645"/>
            <a:ext cx="828900" cy="188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3"/>
          <p:cNvCxnSpPr>
            <a:endCxn id="155" idx="1"/>
          </p:cNvCxnSpPr>
          <p:nvPr/>
        </p:nvCxnSpPr>
        <p:spPr>
          <a:xfrm>
            <a:off x="6763915" y="3592226"/>
            <a:ext cx="816300" cy="282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Adaptador</a:t>
            </a:r>
            <a:endParaRPr/>
          </a:p>
        </p:txBody>
      </p:sp>
      <p:sp>
        <p:nvSpPr>
          <p:cNvPr id="1261" name="Google Shape;1261;p122"/>
          <p:cNvSpPr txBox="1"/>
          <p:nvPr>
            <p:ph idx="1" type="body"/>
          </p:nvPr>
        </p:nvSpPr>
        <p:spPr>
          <a:xfrm>
            <a:off x="311700" y="1093375"/>
            <a:ext cx="8731800" cy="17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adaptador </a:t>
            </a:r>
            <a:r>
              <a:rPr b="1" lang="en"/>
              <a:t>conecta</a:t>
            </a:r>
            <a:r>
              <a:rPr lang="en"/>
              <a:t> </a:t>
            </a:r>
            <a:r>
              <a:rPr b="1" lang="en"/>
              <a:t>dados</a:t>
            </a:r>
            <a:r>
              <a:rPr lang="en"/>
              <a:t> a um </a:t>
            </a:r>
            <a:r>
              <a:rPr b="1" lang="en"/>
              <a:t>componente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Dados: no nosso exemplo, os dados vêm do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getList</a:t>
            </a:r>
            <a:r>
              <a:rPr lang="en"/>
              <a:t> da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/>
              <a:t>, explicado nos slides anteriores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Componente:  É o </a:t>
            </a:r>
            <a:r>
              <a:rPr i="1" lang="en"/>
              <a:t>RecyclerView</a:t>
            </a:r>
            <a:r>
              <a:rPr lang="en"/>
              <a:t> adicionado no layout da activity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Componente com ID </a:t>
            </a:r>
            <a:r>
              <a:rPr i="0" lang="en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list_recycler</a:t>
            </a:r>
            <a:r>
              <a:rPr lang="en"/>
              <a:t> do arquivo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res/layout/activity_list.xml</a:t>
            </a:r>
            <a:endParaRPr/>
          </a:p>
        </p:txBody>
      </p:sp>
      <p:sp>
        <p:nvSpPr>
          <p:cNvPr id="1262" name="Google Shape;1262;p12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122"/>
          <p:cNvSpPr txBox="1"/>
          <p:nvPr>
            <p:ph idx="1" type="body"/>
          </p:nvPr>
        </p:nvSpPr>
        <p:spPr>
          <a:xfrm>
            <a:off x="311700" y="2943346"/>
            <a:ext cx="87318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Vamos primeiro mostrar o uso do adaptador no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onCreate</a:t>
            </a:r>
            <a:r>
              <a:rPr lang="en"/>
              <a:t> da activitiy para, em seguida, implementá-lo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2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9" name="Google Shape;1269;p123"/>
          <p:cNvSpPr/>
          <p:nvPr/>
        </p:nvSpPr>
        <p:spPr>
          <a:xfrm>
            <a:off x="413238" y="979725"/>
            <a:ext cx="6142200" cy="41637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ListActivity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RecyclerView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recyclerView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PasswordsAdapter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adapter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1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protected void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onCreate(Bundle savedInstanceState)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.onCreate(savedInstanceState);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setContentView(R.layout.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activity_list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recyclerView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findViewById(R.id.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list_recycler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recyclerView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.setLayoutManager(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LinearLayoutManager(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adapter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PasswordsAdapter(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recyclerView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.setAdapter(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adapter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1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protected void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onRestart()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.onRestart();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adapter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.update();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adapter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.notifyDataSetChanged();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i="1"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70" name="Google Shape;1270;p12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Uso do Adaptador</a:t>
            </a:r>
            <a:endParaRPr/>
          </a:p>
        </p:txBody>
      </p:sp>
      <p:sp>
        <p:nvSpPr>
          <p:cNvPr id="1271" name="Google Shape;1271;p123"/>
          <p:cNvSpPr txBox="1"/>
          <p:nvPr/>
        </p:nvSpPr>
        <p:spPr>
          <a:xfrm>
            <a:off x="6848938" y="1169800"/>
            <a:ext cx="2015700" cy="429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</a:t>
            </a:r>
            <a:r>
              <a:rPr i="1" lang="en" sz="1300"/>
              <a:t>RecyclerView</a:t>
            </a:r>
            <a:r>
              <a:rPr lang="en" sz="1300"/>
              <a:t> do Layout (XML)</a:t>
            </a:r>
            <a:endParaRPr sz="1300"/>
          </a:p>
        </p:txBody>
      </p:sp>
      <p:cxnSp>
        <p:nvCxnSpPr>
          <p:cNvPr id="1272" name="Google Shape;1272;p123"/>
          <p:cNvCxnSpPr>
            <a:endCxn id="1271" idx="1"/>
          </p:cNvCxnSpPr>
          <p:nvPr/>
        </p:nvCxnSpPr>
        <p:spPr>
          <a:xfrm flipH="1" rot="10800000">
            <a:off x="5194738" y="1384600"/>
            <a:ext cx="1654200" cy="1297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123"/>
          <p:cNvSpPr txBox="1"/>
          <p:nvPr/>
        </p:nvSpPr>
        <p:spPr>
          <a:xfrm>
            <a:off x="6848938" y="1728217"/>
            <a:ext cx="2015700" cy="429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Seta o Layout do </a:t>
            </a:r>
            <a:r>
              <a:rPr i="1" lang="en" sz="1300"/>
              <a:t>RecyclerView</a:t>
            </a:r>
            <a:endParaRPr i="1" sz="1300"/>
          </a:p>
        </p:txBody>
      </p:sp>
      <p:sp>
        <p:nvSpPr>
          <p:cNvPr id="1274" name="Google Shape;1274;p123"/>
          <p:cNvSpPr txBox="1"/>
          <p:nvPr/>
        </p:nvSpPr>
        <p:spPr>
          <a:xfrm>
            <a:off x="6848950" y="2763300"/>
            <a:ext cx="2015700" cy="472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Seta o adaptador (criado nos slides seguintes)</a:t>
            </a:r>
            <a:endParaRPr sz="1300"/>
          </a:p>
        </p:txBody>
      </p:sp>
      <p:sp>
        <p:nvSpPr>
          <p:cNvPr id="1275" name="Google Shape;1275;p123"/>
          <p:cNvSpPr txBox="1"/>
          <p:nvPr/>
        </p:nvSpPr>
        <p:spPr>
          <a:xfrm>
            <a:off x="6848938" y="3364950"/>
            <a:ext cx="2015700" cy="644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Atualiza os dados da lista quando a activity for reiniciada</a:t>
            </a:r>
            <a:endParaRPr sz="1300"/>
          </a:p>
        </p:txBody>
      </p:sp>
      <p:cxnSp>
        <p:nvCxnSpPr>
          <p:cNvPr id="1276" name="Google Shape;1276;p123"/>
          <p:cNvCxnSpPr>
            <a:endCxn id="1273" idx="1"/>
          </p:cNvCxnSpPr>
          <p:nvPr/>
        </p:nvCxnSpPr>
        <p:spPr>
          <a:xfrm flipH="1" rot="10800000">
            <a:off x="6186838" y="1943017"/>
            <a:ext cx="662100" cy="845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123"/>
          <p:cNvCxnSpPr>
            <a:endCxn id="1274" idx="1"/>
          </p:cNvCxnSpPr>
          <p:nvPr/>
        </p:nvCxnSpPr>
        <p:spPr>
          <a:xfrm flipH="1" rot="10800000">
            <a:off x="4277650" y="2999700"/>
            <a:ext cx="2571300" cy="165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123"/>
          <p:cNvCxnSpPr>
            <a:endCxn id="1275" idx="1"/>
          </p:cNvCxnSpPr>
          <p:nvPr/>
        </p:nvCxnSpPr>
        <p:spPr>
          <a:xfrm flipH="1" rot="10800000">
            <a:off x="3027838" y="3687300"/>
            <a:ext cx="3821100" cy="71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2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Criação do Adaptador</a:t>
            </a:r>
            <a:endParaRPr/>
          </a:p>
        </p:txBody>
      </p:sp>
      <p:sp>
        <p:nvSpPr>
          <p:cNvPr id="1284" name="Google Shape;1284;p124"/>
          <p:cNvSpPr txBox="1"/>
          <p:nvPr>
            <p:ph idx="1" type="body"/>
          </p:nvPr>
        </p:nvSpPr>
        <p:spPr>
          <a:xfrm>
            <a:off x="311700" y="1093375"/>
            <a:ext cx="85206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nosso app de exemplo, a classe do adaptador que criaremos se chamará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PasswordsAdapter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Como essa classe só será usada pela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</a:t>
            </a:r>
            <a:r>
              <a:rPr lang="en"/>
              <a:t>, criaremos essa classe no mesmo arquivo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ListActivity.java</a:t>
            </a:r>
            <a:r>
              <a:rPr lang="en"/>
              <a:t>)</a:t>
            </a:r>
            <a:endParaRPr/>
          </a:p>
        </p:txBody>
      </p:sp>
      <p:sp>
        <p:nvSpPr>
          <p:cNvPr id="1285" name="Google Shape;1285;p12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6" name="Google Shape;1286;p124"/>
          <p:cNvSpPr txBox="1"/>
          <p:nvPr>
            <p:ph idx="1" type="body"/>
          </p:nvPr>
        </p:nvSpPr>
        <p:spPr>
          <a:xfrm>
            <a:off x="311700" y="2693575"/>
            <a:ext cx="85206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implementar um adaptador para o </a:t>
            </a:r>
            <a:r>
              <a:rPr i="1" lang="en"/>
              <a:t>RecyclerView</a:t>
            </a:r>
            <a:r>
              <a:rPr lang="en"/>
              <a:t>, herda-se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RecyclerView.Adapter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Essa classe é uma classe genérica (assim como as coleções genéricas)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 tem como parâmetro a classe que será usada para representar</a:t>
            </a:r>
            <a:br>
              <a:rPr lang="en"/>
            </a:br>
            <a:r>
              <a:rPr lang="en"/>
              <a:t>os itens da lista.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Esta classe é conhecida como Holder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Será implementada futuramente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2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Criação do Adaptador</a:t>
            </a:r>
            <a:endParaRPr/>
          </a:p>
        </p:txBody>
      </p:sp>
      <p:sp>
        <p:nvSpPr>
          <p:cNvPr id="1292" name="Google Shape;1292;p125"/>
          <p:cNvSpPr txBox="1"/>
          <p:nvPr>
            <p:ph idx="1" type="body"/>
          </p:nvPr>
        </p:nvSpPr>
        <p:spPr>
          <a:xfrm>
            <a:off x="311700" y="1093375"/>
            <a:ext cx="85206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classe do adaptador implementará os seguintes métodos: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Construtor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update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atualiza os dados do adaptador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onCreateViewHolder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chamada quando uma linha da lista for criada pela primeira vez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onBindViewHolder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chamada quando uma linha já existente for “reciclada”, para conter informações de outro elemento da lista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getItemCount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retorna a quantidade total de elementos da lista</a:t>
            </a:r>
            <a:endParaRPr/>
          </a:p>
        </p:txBody>
      </p:sp>
      <p:sp>
        <p:nvSpPr>
          <p:cNvPr id="1293" name="Google Shape;1293;p12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6"/>
          <p:cNvSpPr/>
          <p:nvPr/>
        </p:nvSpPr>
        <p:spPr>
          <a:xfrm>
            <a:off x="100" y="0"/>
            <a:ext cx="7228500" cy="5143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PasswordsAdapter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RecyclerView.Adapter&lt;PasswordsViewHolder&gt;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ArrayList&lt;Password&gt;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PasswordDAO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PasswordsAdapter(Context context)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context; 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       passwordDAO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PasswordDAO(context);</a:t>
            </a:r>
            <a:endParaRPr b="1" sz="11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update();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update() {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passwordDAO.getList();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PasswordsViewHolder onCreateViewHolder(ViewGroup parent,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viewType)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ConstraintLayout v = (ConstraintLayout) LayoutInflater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.</a:t>
            </a:r>
            <a:r>
              <a:rPr i="1"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(parent.getContext())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.inflate(R.layout.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list_item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parent,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false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PasswordsViewHolder vh =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PasswordsViewHolder(v,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vh;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onBindViewHolder(PasswordsViewHolder holder,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position)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holder.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.get(position).getName());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holder.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.get(position).getLogin());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holder.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.get(position).getId();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int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getItemCount() {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.size(); }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i="1"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99" name="Google Shape;1299;p126"/>
          <p:cNvSpPr txBox="1"/>
          <p:nvPr>
            <p:ph type="title"/>
          </p:nvPr>
        </p:nvSpPr>
        <p:spPr>
          <a:xfrm>
            <a:off x="6744950" y="0"/>
            <a:ext cx="2399100" cy="8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4.</a:t>
            </a:r>
            <a:r>
              <a:rPr lang="en" sz="2700"/>
              <a:t> </a:t>
            </a:r>
            <a:r>
              <a:rPr lang="en" sz="2700"/>
              <a:t>Criação</a:t>
            </a:r>
            <a:r>
              <a:rPr lang="en" sz="2700"/>
              <a:t> </a:t>
            </a:r>
            <a:r>
              <a:rPr lang="en" sz="2700"/>
              <a:t>do Adaptador</a:t>
            </a:r>
            <a:endParaRPr sz="2700"/>
          </a:p>
        </p:txBody>
      </p:sp>
      <p:sp>
        <p:nvSpPr>
          <p:cNvPr id="1300" name="Google Shape;1300;p12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7567578" y="890564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 txBox="1"/>
          <p:nvPr/>
        </p:nvSpPr>
        <p:spPr>
          <a:xfrm>
            <a:off x="4500175" y="455050"/>
            <a:ext cx="2015700" cy="424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Classe Holder, </a:t>
            </a:r>
            <a:r>
              <a:rPr lang="en" sz="1300"/>
              <a:t>explicado</a:t>
            </a:r>
            <a:r>
              <a:rPr lang="en" sz="1300"/>
              <a:t> no próximo slide</a:t>
            </a:r>
            <a:endParaRPr sz="1300"/>
          </a:p>
        </p:txBody>
      </p:sp>
      <p:cxnSp>
        <p:nvCxnSpPr>
          <p:cNvPr id="1303" name="Google Shape;1303;p126"/>
          <p:cNvCxnSpPr>
            <a:endCxn id="1302" idx="0"/>
          </p:cNvCxnSpPr>
          <p:nvPr/>
        </p:nvCxnSpPr>
        <p:spPr>
          <a:xfrm>
            <a:off x="5382025" y="194650"/>
            <a:ext cx="126000" cy="260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4" name="Google Shape;1304;p126"/>
          <p:cNvSpPr txBox="1"/>
          <p:nvPr/>
        </p:nvSpPr>
        <p:spPr>
          <a:xfrm>
            <a:off x="5092175" y="1007169"/>
            <a:ext cx="2015700" cy="625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Activity, necessário para acessar o BD, Toasts, e abrir uma nova activity</a:t>
            </a:r>
            <a:endParaRPr sz="1300"/>
          </a:p>
        </p:txBody>
      </p:sp>
      <p:cxnSp>
        <p:nvCxnSpPr>
          <p:cNvPr id="1305" name="Google Shape;1305;p126"/>
          <p:cNvCxnSpPr>
            <a:endCxn id="1304" idx="1"/>
          </p:cNvCxnSpPr>
          <p:nvPr/>
        </p:nvCxnSpPr>
        <p:spPr>
          <a:xfrm>
            <a:off x="3322175" y="1067769"/>
            <a:ext cx="1770000" cy="252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126"/>
          <p:cNvSpPr txBox="1"/>
          <p:nvPr/>
        </p:nvSpPr>
        <p:spPr>
          <a:xfrm>
            <a:off x="6901800" y="1747687"/>
            <a:ext cx="2085300" cy="424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Pega a lista de senhas cadastradas</a:t>
            </a:r>
            <a:endParaRPr sz="1300"/>
          </a:p>
        </p:txBody>
      </p:sp>
      <p:cxnSp>
        <p:nvCxnSpPr>
          <p:cNvPr id="1307" name="Google Shape;1307;p126"/>
          <p:cNvCxnSpPr>
            <a:endCxn id="1306" idx="1"/>
          </p:cNvCxnSpPr>
          <p:nvPr/>
        </p:nvCxnSpPr>
        <p:spPr>
          <a:xfrm flipH="1" rot="10800000">
            <a:off x="5344500" y="1959787"/>
            <a:ext cx="1557300" cy="10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126"/>
          <p:cNvSpPr txBox="1"/>
          <p:nvPr/>
        </p:nvSpPr>
        <p:spPr>
          <a:xfrm>
            <a:off x="6901800" y="2496281"/>
            <a:ext cx="2085300" cy="424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Chamado quando um item é criado pela 1a vez</a:t>
            </a:r>
            <a:endParaRPr sz="1300"/>
          </a:p>
        </p:txBody>
      </p:sp>
      <p:cxnSp>
        <p:nvCxnSpPr>
          <p:cNvPr id="1309" name="Google Shape;1309;p126"/>
          <p:cNvCxnSpPr>
            <a:endCxn id="1308" idx="0"/>
          </p:cNvCxnSpPr>
          <p:nvPr/>
        </p:nvCxnSpPr>
        <p:spPr>
          <a:xfrm>
            <a:off x="7021350" y="2342381"/>
            <a:ext cx="923100" cy="153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126"/>
          <p:cNvSpPr txBox="1"/>
          <p:nvPr/>
        </p:nvSpPr>
        <p:spPr>
          <a:xfrm>
            <a:off x="6901675" y="3555956"/>
            <a:ext cx="2085300" cy="573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Cria e retorna um objeto da classe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PasswordsViewHolder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11" name="Google Shape;1311;p126"/>
          <p:cNvSpPr txBox="1"/>
          <p:nvPr/>
        </p:nvSpPr>
        <p:spPr>
          <a:xfrm>
            <a:off x="6901800" y="3029681"/>
            <a:ext cx="2085300" cy="424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</a:t>
            </a:r>
            <a:r>
              <a:rPr lang="en" sz="1300">
                <a:solidFill>
                  <a:schemeClr val="dk1"/>
                </a:solidFill>
              </a:rPr>
              <a:t>nfla o layout do item (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list_item</a:t>
            </a:r>
            <a:r>
              <a:rPr lang="en" sz="1300">
                <a:solidFill>
                  <a:schemeClr val="dk1"/>
                </a:solidFill>
              </a:rPr>
              <a:t>)</a:t>
            </a:r>
            <a:endParaRPr sz="1300"/>
          </a:p>
        </p:txBody>
      </p:sp>
      <p:cxnSp>
        <p:nvCxnSpPr>
          <p:cNvPr id="1312" name="Google Shape;1312;p126"/>
          <p:cNvCxnSpPr>
            <a:endCxn id="1311" idx="1"/>
          </p:cNvCxnSpPr>
          <p:nvPr/>
        </p:nvCxnSpPr>
        <p:spPr>
          <a:xfrm>
            <a:off x="5105700" y="2926481"/>
            <a:ext cx="1796100" cy="315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126"/>
          <p:cNvCxnSpPr>
            <a:endCxn id="1310" idx="1"/>
          </p:cNvCxnSpPr>
          <p:nvPr/>
        </p:nvCxnSpPr>
        <p:spPr>
          <a:xfrm>
            <a:off x="3849775" y="3209156"/>
            <a:ext cx="3051900" cy="633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126"/>
          <p:cNvSpPr txBox="1"/>
          <p:nvPr/>
        </p:nvSpPr>
        <p:spPr>
          <a:xfrm>
            <a:off x="5454000" y="4325075"/>
            <a:ext cx="2085300" cy="69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Atualiza os textos de um item (holder) de acordo com sua posição na lista</a:t>
            </a:r>
            <a:endParaRPr sz="1300"/>
          </a:p>
        </p:txBody>
      </p:sp>
      <p:cxnSp>
        <p:nvCxnSpPr>
          <p:cNvPr id="1315" name="Google Shape;1315;p126"/>
          <p:cNvCxnSpPr>
            <a:endCxn id="1314" idx="0"/>
          </p:cNvCxnSpPr>
          <p:nvPr/>
        </p:nvCxnSpPr>
        <p:spPr>
          <a:xfrm>
            <a:off x="6248850" y="3799475"/>
            <a:ext cx="247800" cy="525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2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Criação do </a:t>
            </a:r>
            <a:r>
              <a:rPr i="1" lang="en"/>
              <a:t>Holder</a:t>
            </a:r>
            <a:endParaRPr i="1"/>
          </a:p>
        </p:txBody>
      </p:sp>
      <p:sp>
        <p:nvSpPr>
          <p:cNvPr id="1321" name="Google Shape;1321;p12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127"/>
          <p:cNvSpPr txBox="1"/>
          <p:nvPr>
            <p:ph idx="1" type="body"/>
          </p:nvPr>
        </p:nvSpPr>
        <p:spPr>
          <a:xfrm>
            <a:off x="311700" y="1093375"/>
            <a:ext cx="85206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Como mostrado no slide anterior, a classe </a:t>
            </a:r>
            <a:r>
              <a:rPr i="1" lang="en"/>
              <a:t>holder</a:t>
            </a:r>
            <a:r>
              <a:rPr lang="en"/>
              <a:t> se chama</a:t>
            </a:r>
            <a:r>
              <a:rPr lang="en"/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PasswordsViewHolder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Assim como no adaptador, como essa classe só será usada pela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</a:t>
            </a:r>
            <a:r>
              <a:rPr lang="en"/>
              <a:t>, criaremos ela no mesmo arquivo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ListActivity.java</a:t>
            </a:r>
            <a:r>
              <a:rPr lang="en"/>
              <a:t>)</a:t>
            </a:r>
            <a:endParaRPr/>
          </a:p>
        </p:txBody>
      </p:sp>
      <p:sp>
        <p:nvSpPr>
          <p:cNvPr id="1323" name="Google Shape;1323;p127"/>
          <p:cNvSpPr txBox="1"/>
          <p:nvPr>
            <p:ph idx="1" type="body"/>
          </p:nvPr>
        </p:nvSpPr>
        <p:spPr>
          <a:xfrm>
            <a:off x="311700" y="2693575"/>
            <a:ext cx="85206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implementar um </a:t>
            </a:r>
            <a:r>
              <a:rPr i="1" lang="en"/>
              <a:t>holder</a:t>
            </a:r>
            <a:r>
              <a:rPr lang="en"/>
              <a:t>, herda-se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RecyclerView.ViewHolder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Como será possível “clicar” em um item, esta classe irá implementar a interface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View.OnClickListener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Neste caso, deve-se implementar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onClick</a:t>
            </a:r>
            <a:r>
              <a:rPr lang="en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Criação do </a:t>
            </a:r>
            <a:r>
              <a:rPr i="1" lang="en"/>
              <a:t>Holder</a:t>
            </a:r>
            <a:endParaRPr i="1"/>
          </a:p>
        </p:txBody>
      </p:sp>
      <p:sp>
        <p:nvSpPr>
          <p:cNvPr id="1329" name="Google Shape;1329;p12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128"/>
          <p:cNvSpPr/>
          <p:nvPr/>
        </p:nvSpPr>
        <p:spPr>
          <a:xfrm>
            <a:off x="413250" y="1001900"/>
            <a:ext cx="8730900" cy="40569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PasswordsViewHolder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RecyclerView.ViewHolder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implements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View.OnClickListener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TextView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int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PasswordsViewHolder(ConstraintLayout v, Context context)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(v);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context;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name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v.findViewById(R.id.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itemName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v.findViewById(R.id.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itemLogin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v.setOnClickListener(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onClick(View v)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"Olá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.getText().toString(),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LENGTH_LONG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b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31" name="Google Shape;1331;p128"/>
          <p:cNvSpPr txBox="1"/>
          <p:nvPr/>
        </p:nvSpPr>
        <p:spPr>
          <a:xfrm>
            <a:off x="6168000" y="2550578"/>
            <a:ext cx="2085300" cy="610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os dados da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view (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list_item.xml</a:t>
            </a:r>
            <a:r>
              <a:rPr lang="en" sz="1300"/>
              <a:t>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 item atual</a:t>
            </a:r>
            <a:endParaRPr sz="1300"/>
          </a:p>
        </p:txBody>
      </p:sp>
      <p:cxnSp>
        <p:nvCxnSpPr>
          <p:cNvPr id="1332" name="Google Shape;1332;p128"/>
          <p:cNvCxnSpPr>
            <a:endCxn id="1331" idx="1"/>
          </p:cNvCxnSpPr>
          <p:nvPr/>
        </p:nvCxnSpPr>
        <p:spPr>
          <a:xfrm flipH="1" rot="10800000">
            <a:off x="4628400" y="2855678"/>
            <a:ext cx="1539600" cy="178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128"/>
          <p:cNvSpPr txBox="1"/>
          <p:nvPr/>
        </p:nvSpPr>
        <p:spPr>
          <a:xfrm>
            <a:off x="6168000" y="3333745"/>
            <a:ext cx="2085300" cy="610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Ao clicar em um item,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método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onClick</a:t>
            </a:r>
            <a:r>
              <a:rPr lang="en" sz="1300"/>
              <a:t> dele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será chamado</a:t>
            </a:r>
            <a:endParaRPr sz="1300"/>
          </a:p>
        </p:txBody>
      </p:sp>
      <p:cxnSp>
        <p:nvCxnSpPr>
          <p:cNvPr id="1334" name="Google Shape;1334;p128"/>
          <p:cNvCxnSpPr>
            <a:endCxn id="1333" idx="1"/>
          </p:cNvCxnSpPr>
          <p:nvPr/>
        </p:nvCxnSpPr>
        <p:spPr>
          <a:xfrm>
            <a:off x="3647700" y="3337345"/>
            <a:ext cx="2520300" cy="301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128"/>
          <p:cNvCxnSpPr>
            <a:endCxn id="1333" idx="1"/>
          </p:cNvCxnSpPr>
          <p:nvPr/>
        </p:nvCxnSpPr>
        <p:spPr>
          <a:xfrm flipH="1" rot="10800000">
            <a:off x="3471300" y="3638845"/>
            <a:ext cx="2696700" cy="333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29"/>
          <p:cNvSpPr/>
          <p:nvPr/>
        </p:nvSpPr>
        <p:spPr>
          <a:xfrm>
            <a:off x="3269250" y="-3600"/>
            <a:ext cx="2609400" cy="5143500"/>
          </a:xfrm>
          <a:prstGeom prst="roundRect">
            <a:avLst>
              <a:gd fmla="val 3769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2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</p:txBody>
      </p:sp>
      <p:sp>
        <p:nvSpPr>
          <p:cNvPr id="1342" name="Google Shape;1342;p129"/>
          <p:cNvSpPr txBox="1"/>
          <p:nvPr>
            <p:ph idx="1" type="body"/>
          </p:nvPr>
        </p:nvSpPr>
        <p:spPr>
          <a:xfrm>
            <a:off x="311700" y="1093375"/>
            <a:ext cx="2609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Testando o</a:t>
            </a:r>
            <a:br>
              <a:rPr lang="en"/>
            </a:br>
            <a:r>
              <a:rPr i="1" lang="en"/>
              <a:t>RecyclerView</a:t>
            </a:r>
            <a:endParaRPr i="1"/>
          </a:p>
        </p:txBody>
      </p:sp>
      <p:sp>
        <p:nvSpPr>
          <p:cNvPr id="1343" name="Google Shape;1343;p12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3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Testando o </a:t>
            </a:r>
            <a:r>
              <a:rPr i="1" lang="en"/>
              <a:t>RecyclerView</a:t>
            </a:r>
            <a:endParaRPr i="1"/>
          </a:p>
        </p:txBody>
      </p:sp>
      <p:sp>
        <p:nvSpPr>
          <p:cNvPr id="1349" name="Google Shape;1349;p130"/>
          <p:cNvSpPr txBox="1"/>
          <p:nvPr>
            <p:ph idx="1" type="body"/>
          </p:nvPr>
        </p:nvSpPr>
        <p:spPr>
          <a:xfrm>
            <a:off x="311700" y="962142"/>
            <a:ext cx="2609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Resultado</a:t>
            </a:r>
            <a:endParaRPr/>
          </a:p>
        </p:txBody>
      </p:sp>
      <p:sp>
        <p:nvSpPr>
          <p:cNvPr id="1350" name="Google Shape;1350;p13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1" name="Google Shape;135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13" y="1489025"/>
            <a:ext cx="2286001" cy="3589019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2" name="Google Shape;135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093375"/>
            <a:ext cx="2286001" cy="3589019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3" name="Google Shape;1353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782" y="375588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Finalizando o App</a:t>
            </a:r>
            <a:endParaRPr/>
          </a:p>
        </p:txBody>
      </p:sp>
      <p:sp>
        <p:nvSpPr>
          <p:cNvPr id="1359" name="Google Shape;1359;p131"/>
          <p:cNvSpPr txBox="1"/>
          <p:nvPr>
            <p:ph idx="1" type="body"/>
          </p:nvPr>
        </p:nvSpPr>
        <p:spPr>
          <a:xfrm>
            <a:off x="311700" y="109337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finalizar as funcionalidades do App, será implementada a parte para adicionar uma nova senha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Até o momento, as senhas foram adicionadas no código-fonte</a:t>
            </a:r>
            <a:endParaRPr/>
          </a:p>
        </p:txBody>
      </p:sp>
      <p:sp>
        <p:nvSpPr>
          <p:cNvPr id="1360" name="Google Shape;1360;p13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1" name="Google Shape;1361;p131"/>
          <p:cNvSpPr txBox="1"/>
          <p:nvPr>
            <p:ph idx="1" type="body"/>
          </p:nvPr>
        </p:nvSpPr>
        <p:spPr>
          <a:xfrm>
            <a:off x="311700" y="2312575"/>
            <a:ext cx="8520600" cy="25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isso, iremos: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1. </a:t>
            </a:r>
            <a:r>
              <a:rPr lang="en" sz="1600"/>
              <a:t>Modificar a </a:t>
            </a:r>
            <a:r>
              <a:rPr lang="en" sz="1600">
                <a:latin typeface="Courier"/>
                <a:ea typeface="Courier"/>
                <a:cs typeface="Courier"/>
                <a:sym typeface="Courier"/>
              </a:rPr>
              <a:t>ListActivity</a:t>
            </a:r>
            <a:r>
              <a:rPr lang="en" sz="1600"/>
              <a:t> para</a:t>
            </a:r>
            <a:r>
              <a:rPr lang="en" sz="1600">
                <a:latin typeface="Courier"/>
                <a:ea typeface="Courier"/>
                <a:cs typeface="Courier"/>
                <a:sym typeface="Courier"/>
              </a:rPr>
              <a:t>:</a:t>
            </a:r>
            <a:endParaRPr sz="1600"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 um botão de adicionar senha (irá abrir uma nova activity)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Abrir a nova activity para visualizar a senha ao clicar em um item da lista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DDC39"/>
                </a:solidFill>
              </a:rPr>
              <a:t>2.</a:t>
            </a:r>
            <a:r>
              <a:rPr lang="en" sz="1600"/>
              <a:t> Criar uma nova activity para adicionar, editar e visualizar as senhas</a:t>
            </a:r>
            <a:endParaRPr sz="1600"/>
          </a:p>
          <a:p>
            <a:pPr indent="-317500" lvl="2" marL="13716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A mesma activity será usada para adicionar, editar e visualizar uma senha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25" y="-37625"/>
            <a:ext cx="9244577" cy="5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506625" y="2511100"/>
            <a:ext cx="1101000" cy="315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Editor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32200" y="2744950"/>
            <a:ext cx="1204800" cy="315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Arquivos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59175" y="4367167"/>
            <a:ext cx="3283500" cy="315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Logcat, usado para mensagens de debug 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6523575" y="949700"/>
            <a:ext cx="21861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3013234" y="519496"/>
            <a:ext cx="1403400" cy="2355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3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Adicionando o Botão de Adicionar</a:t>
            </a:r>
            <a:endParaRPr/>
          </a:p>
        </p:txBody>
      </p:sp>
      <p:sp>
        <p:nvSpPr>
          <p:cNvPr id="1367" name="Google Shape;1367;p132"/>
          <p:cNvSpPr txBox="1"/>
          <p:nvPr>
            <p:ph idx="1" type="body"/>
          </p:nvPr>
        </p:nvSpPr>
        <p:spPr>
          <a:xfrm>
            <a:off x="1607100" y="490831"/>
            <a:ext cx="66168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FloatingActionButton</a:t>
            </a:r>
            <a:r>
              <a:rPr lang="en"/>
              <a:t> no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68" name="Google Shape;1368;p13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9" name="Google Shape;136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" y="952494"/>
            <a:ext cx="7522261" cy="41839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0" name="Google Shape;137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687" y="3386670"/>
            <a:ext cx="2561875" cy="6542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1" name="Google Shape;1371;p132"/>
          <p:cNvSpPr txBox="1"/>
          <p:nvPr/>
        </p:nvSpPr>
        <p:spPr>
          <a:xfrm>
            <a:off x="2610625" y="3380475"/>
            <a:ext cx="2178600" cy="299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FloatingActionButton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372" name="Google Shape;1372;p132"/>
          <p:cNvCxnSpPr>
            <a:endCxn id="1371" idx="1"/>
          </p:cNvCxnSpPr>
          <p:nvPr/>
        </p:nvCxnSpPr>
        <p:spPr>
          <a:xfrm>
            <a:off x="1679125" y="3146625"/>
            <a:ext cx="931500" cy="383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132"/>
          <p:cNvCxnSpPr>
            <a:endCxn id="1371" idx="2"/>
          </p:cNvCxnSpPr>
          <p:nvPr/>
        </p:nvCxnSpPr>
        <p:spPr>
          <a:xfrm rot="10800000">
            <a:off x="3699925" y="3680175"/>
            <a:ext cx="618000" cy="849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132"/>
          <p:cNvCxnSpPr>
            <a:endCxn id="1371" idx="1"/>
          </p:cNvCxnSpPr>
          <p:nvPr/>
        </p:nvCxnSpPr>
        <p:spPr>
          <a:xfrm flipH="1" rot="10800000">
            <a:off x="952525" y="3530325"/>
            <a:ext cx="1658100" cy="456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p132"/>
          <p:cNvSpPr txBox="1"/>
          <p:nvPr/>
        </p:nvSpPr>
        <p:spPr>
          <a:xfrm>
            <a:off x="7676439" y="2319125"/>
            <a:ext cx="1351200" cy="624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Método executado ao clicar no botão</a:t>
            </a:r>
            <a:endParaRPr sz="1300"/>
          </a:p>
        </p:txBody>
      </p:sp>
      <p:cxnSp>
        <p:nvCxnSpPr>
          <p:cNvPr id="1376" name="Google Shape;1376;p132"/>
          <p:cNvCxnSpPr>
            <a:stCxn id="1375" idx="2"/>
          </p:cNvCxnSpPr>
          <p:nvPr/>
        </p:nvCxnSpPr>
        <p:spPr>
          <a:xfrm flipH="1">
            <a:off x="8209839" y="2943725"/>
            <a:ext cx="142200" cy="694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3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Adicionando o Botão de Adicionar</a:t>
            </a:r>
            <a:endParaRPr/>
          </a:p>
        </p:txBody>
      </p:sp>
      <p:sp>
        <p:nvSpPr>
          <p:cNvPr id="1382" name="Google Shape;1382;p13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3" name="Google Shape;1383;p133"/>
          <p:cNvSpPr/>
          <p:nvPr/>
        </p:nvSpPr>
        <p:spPr>
          <a:xfrm>
            <a:off x="42975" y="1089900"/>
            <a:ext cx="7888800" cy="4015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xml version="1.0" encoding="utf-8"</a:t>
            </a:r>
            <a:r>
              <a:rPr i="1"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&lt;androidx.constraintlayout.widget.ConstraintLayout xmlns:android="http://schemas.android.com/apk/res/android"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xmlns:app="http://schemas.android.com/apk/res-auto" xmlns:tools="http://schemas.android.com/tools"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android:layout_width="match_parent" android:layout_height="match_parent" tools:context=".ListActivity"&gt;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&lt;androidx.recyclerview.widget.RecyclerView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    android:id="@+id/list_recycler" android:layout_width="match_parent" android:layout_height="match_parent"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    app:layout_constraintBottom_toBottomOf="parent" app:layout_constraintEnd_toEndOf="parent"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       app:layout_constraintStart_toStartOf="parent" app:layout_constraintTop_toTopOf="parent" /&gt;</a:t>
            </a:r>
            <a:endParaRPr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com.google.android.material.floatingactionbutton.FloatingActionButton</a:t>
            </a:r>
            <a:endParaRPr sz="11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="@+id/buttonAdd"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="15dp"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:onClick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="buttonAddClick"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:fabCustomSize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:layout_constraintRight_toRightOf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1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:srcCompat</a:t>
            </a:r>
            <a:r>
              <a:rPr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="@android:drawable/ic_input_add"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&lt;/androidx.constraintlayout.widget.ConstraintLayout&gt;</a:t>
            </a:r>
            <a:endParaRPr i="1" sz="9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84" name="Google Shape;1384;p133"/>
          <p:cNvSpPr txBox="1"/>
          <p:nvPr>
            <p:ph idx="1" type="body"/>
          </p:nvPr>
        </p:nvSpPr>
        <p:spPr>
          <a:xfrm>
            <a:off x="1624183" y="598075"/>
            <a:ext cx="6114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do slide anterior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85" name="Google Shape;1385;p133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3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Adicionando o Botão de Adicionar</a:t>
            </a:r>
            <a:endParaRPr/>
          </a:p>
        </p:txBody>
      </p:sp>
      <p:sp>
        <p:nvSpPr>
          <p:cNvPr id="1391" name="Google Shape;1391;p13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2" name="Google Shape;1392;p134"/>
          <p:cNvSpPr/>
          <p:nvPr/>
        </p:nvSpPr>
        <p:spPr>
          <a:xfrm>
            <a:off x="916915" y="2235800"/>
            <a:ext cx="5633400" cy="1114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buttonAddClick(View view)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Intent intent = </a:t>
            </a:r>
            <a:r>
              <a:rPr b="1" lang="en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Intent(</a:t>
            </a:r>
            <a:r>
              <a:rPr b="1" lang="en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EditActivity.</a:t>
            </a:r>
            <a:r>
              <a:rPr b="1" lang="en" sz="12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startActivity(intent);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200">
              <a:solidFill>
                <a:srgbClr val="666666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93" name="Google Shape;1393;p134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34"/>
          <p:cNvSpPr txBox="1"/>
          <p:nvPr>
            <p:ph idx="1" type="body"/>
          </p:nvPr>
        </p:nvSpPr>
        <p:spPr>
          <a:xfrm>
            <a:off x="311700" y="1093375"/>
            <a:ext cx="8520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Implementação do evento ao clicar no botão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Arquivo: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ListActivity.java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Inicia a nova activity para adicionar/editar/visualizar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 de Clique no Item da Lista</a:t>
            </a:r>
            <a:endParaRPr/>
          </a:p>
        </p:txBody>
      </p:sp>
      <p:sp>
        <p:nvSpPr>
          <p:cNvPr id="1400" name="Google Shape;1400;p13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1" name="Google Shape;1401;p135"/>
          <p:cNvSpPr/>
          <p:nvPr/>
        </p:nvSpPr>
        <p:spPr>
          <a:xfrm>
            <a:off x="916925" y="2616800"/>
            <a:ext cx="5815500" cy="1114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onClick(View v)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 intent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EditActivity.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intent.putExtra(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"passwordId"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.startActivity(intent);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02" name="Google Shape;1402;p135"/>
          <p:cNvSpPr txBox="1"/>
          <p:nvPr>
            <p:ph idx="1" type="body"/>
          </p:nvPr>
        </p:nvSpPr>
        <p:spPr>
          <a:xfrm>
            <a:off x="311700" y="1093375"/>
            <a:ext cx="85206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Implementação do evento ao clicar em um item da lista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Arquivo: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ListActivity.java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Dentro da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PasswordsViewHolder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Inicia a nova activity para adicionar/editar/visualizar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a Nova Activity</a:t>
            </a:r>
            <a:endParaRPr/>
          </a:p>
        </p:txBody>
      </p:sp>
      <p:sp>
        <p:nvSpPr>
          <p:cNvPr id="1408" name="Google Shape;1408;p136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Android Studio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File </a:t>
            </a:r>
            <a:br>
              <a:rPr lang="en"/>
            </a:br>
            <a:r>
              <a:rPr lang="en"/>
              <a:t>→ New </a:t>
            </a:r>
            <a:br>
              <a:rPr lang="en"/>
            </a:br>
            <a:r>
              <a:rPr lang="en"/>
              <a:t>→ Activity </a:t>
            </a:r>
            <a:br>
              <a:rPr lang="en"/>
            </a:br>
            <a:r>
              <a:rPr lang="en"/>
              <a:t>→ Empty Activity</a:t>
            </a:r>
            <a:endParaRPr/>
          </a:p>
        </p:txBody>
      </p:sp>
      <p:sp>
        <p:nvSpPr>
          <p:cNvPr id="1409" name="Google Shape;1409;p13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0" name="Google Shape;141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400" y="631668"/>
            <a:ext cx="4282626" cy="451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3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a Nova Activity</a:t>
            </a:r>
            <a:endParaRPr/>
          </a:p>
        </p:txBody>
      </p:sp>
      <p:sp>
        <p:nvSpPr>
          <p:cNvPr id="1416" name="Google Shape;1416;p137"/>
          <p:cNvSpPr txBox="1"/>
          <p:nvPr>
            <p:ph idx="1" type="body"/>
          </p:nvPr>
        </p:nvSpPr>
        <p:spPr>
          <a:xfrm>
            <a:off x="311700" y="1093375"/>
            <a:ext cx="1759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Layout</a:t>
            </a:r>
            <a:endParaRPr/>
          </a:p>
        </p:txBody>
      </p:sp>
      <p:sp>
        <p:nvSpPr>
          <p:cNvPr id="1417" name="Google Shape;1417;p13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8" name="Google Shape;141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135" y="650284"/>
            <a:ext cx="6125861" cy="445307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3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a Nova Activity</a:t>
            </a:r>
            <a:endParaRPr/>
          </a:p>
        </p:txBody>
      </p:sp>
      <p:sp>
        <p:nvSpPr>
          <p:cNvPr id="1424" name="Google Shape;1424;p13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5" name="Google Shape;1425;p138"/>
          <p:cNvSpPr/>
          <p:nvPr/>
        </p:nvSpPr>
        <p:spPr>
          <a:xfrm>
            <a:off x="42975" y="1089900"/>
            <a:ext cx="3465300" cy="4015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endParaRPr sz="7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=".EditActivity"</a:t>
            </a: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7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="@+id/textTitle"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:paddingLeft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="30dp"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:background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="#a1c639"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:gravity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="left|center_vertical"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="Senha"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:textAlignment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="gravity"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:textColor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="#ffffff"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:textSize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="24sp"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ImageView</a:t>
            </a:r>
            <a:endParaRPr sz="7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="@+id/imageName"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 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       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="50dp"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:layout_marginBottom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="10dp"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="@+id/addName"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="@+id/addName"</a:t>
            </a:r>
            <a:endParaRPr sz="7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:srcCompat</a:t>
            </a:r>
            <a:r>
              <a:rPr lang="en" sz="7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="@drawable/ic_add_name" </a:t>
            </a:r>
            <a:r>
              <a:rPr lang="en" sz="7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26" name="Google Shape;1426;p138"/>
          <p:cNvSpPr txBox="1"/>
          <p:nvPr>
            <p:ph idx="1" type="body"/>
          </p:nvPr>
        </p:nvSpPr>
        <p:spPr>
          <a:xfrm>
            <a:off x="1624183" y="598075"/>
            <a:ext cx="6114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do slide anterior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27" name="Google Shape;1427;p138"/>
          <p:cNvSpPr/>
          <p:nvPr/>
        </p:nvSpPr>
        <p:spPr>
          <a:xfrm>
            <a:off x="2535450" y="1089900"/>
            <a:ext cx="3247800" cy="4015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:layout_marginStart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="85dp"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="30dp"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:layout_marginEnd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="30dp"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:ems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:hint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="Nome"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:inputType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="textPersonName"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="18sp"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="@+id/textTitle"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:layout_marginBottom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:layout_constraintBottom_toBottomOf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:layout_constraintTop_toTopOf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:srcCompat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="@drawable/ic_add_user"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="26dp"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:ems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:hint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:inputType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="textPersonName"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="@+id/addName"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="@+id/addName"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7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28" name="Google Shape;1428;p138"/>
          <p:cNvSpPr/>
          <p:nvPr/>
        </p:nvSpPr>
        <p:spPr>
          <a:xfrm>
            <a:off x="5485200" y="0"/>
            <a:ext cx="3658800" cy="5143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:layout_marginBottom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:layout_constraintBottom_toBottomOf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:layout_constraintTop_toTopOf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:srcCompat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="@drawable/ic_add_key"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="0dp"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="26dp"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:ems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:hint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="Senha"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:inputType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="text"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="@+id/addLogin"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="@+id/imageNotes"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="22dp"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="@+id/imagePassword"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:srcCompat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="@drawable/ic_add_notes"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="@+id/addNotes"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="120dp"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="22dp"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:ems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="10"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="start|top"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:hint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="Notas"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:inputType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="textMultiLine"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="@+id/addPassword"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="@+id/buttonSave"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="50dp" </a:t>
            </a:r>
            <a:b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:onClick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="salvarClicado"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="Salvar"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7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660E7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="@+id/addNotes" 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androidx.constraintlayout.widget.ConstraintLayout</a:t>
            </a: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3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4" name="Google Shape;1434;p139"/>
          <p:cNvSpPr txBox="1"/>
          <p:nvPr>
            <p:ph type="title"/>
          </p:nvPr>
        </p:nvSpPr>
        <p:spPr>
          <a:xfrm>
            <a:off x="5724000" y="136344"/>
            <a:ext cx="34200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a Nova Activity</a:t>
            </a:r>
            <a:endParaRPr/>
          </a:p>
        </p:txBody>
      </p:sp>
      <p:sp>
        <p:nvSpPr>
          <p:cNvPr id="1435" name="Google Shape;1435;p139"/>
          <p:cNvSpPr txBox="1"/>
          <p:nvPr>
            <p:ph idx="1" type="body"/>
          </p:nvPr>
        </p:nvSpPr>
        <p:spPr>
          <a:xfrm>
            <a:off x="6005025" y="1292700"/>
            <a:ext cx="31389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36" name="Google Shape;1436;p139"/>
          <p:cNvSpPr/>
          <p:nvPr/>
        </p:nvSpPr>
        <p:spPr>
          <a:xfrm>
            <a:off x="0" y="0"/>
            <a:ext cx="5724000" cy="5143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EditActivity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int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TextView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editName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editPassword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editNotes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1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protected void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onCreate(Bundle savedInstanceState)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.onCreate(savedInstanceState);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setContentView(R.layout.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activity_edit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editName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findViewById(R.id.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addName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findViewById(R.id.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addLogin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editPassword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findViewById(R.id.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addPassword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editNotes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findViewById(R.id.</a:t>
            </a:r>
            <a:r>
              <a:rPr b="1" i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addNotes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PasswordDAO(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Intent intent = getIntent();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intent.getIntExtra(</a:t>
            </a:r>
            <a:r>
              <a:rPr b="1" lang="en" sz="11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"passwordId"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-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1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Verifica se uma senha foi passada como parâmetro</a:t>
            </a:r>
            <a:endParaRPr i="1" sz="11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1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1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 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!= -</a:t>
            </a:r>
            <a:r>
              <a:rPr lang="en"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Password password =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.get(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editName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.setText(password.getName());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.setText(password.getLogin());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editPassword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.setText(password.getPassword());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1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editNotes</a:t>
            </a:r>
            <a:r>
              <a:rPr lang="en" sz="11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.setText(password.getNotes());</a:t>
            </a:r>
            <a:endParaRPr sz="11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}</a:t>
            </a:r>
            <a:endParaRPr sz="9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9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i="1" lang="en" sz="9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Método saveClicked (próximo slide)</a:t>
            </a:r>
            <a:endParaRPr sz="9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37" name="Google Shape;1437;p139"/>
          <p:cNvSpPr/>
          <p:nvPr/>
        </p:nvSpPr>
        <p:spPr>
          <a:xfrm>
            <a:off x="6839703" y="1047195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39"/>
          <p:cNvSpPr txBox="1"/>
          <p:nvPr/>
        </p:nvSpPr>
        <p:spPr>
          <a:xfrm>
            <a:off x="6005025" y="1882916"/>
            <a:ext cx="29142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os componentes da tela (e atribui para os atributos da classe)</a:t>
            </a:r>
            <a:endParaRPr sz="1300"/>
          </a:p>
        </p:txBody>
      </p:sp>
      <p:cxnSp>
        <p:nvCxnSpPr>
          <p:cNvPr id="1439" name="Google Shape;1439;p139"/>
          <p:cNvCxnSpPr>
            <a:stCxn id="1438" idx="1"/>
          </p:cNvCxnSpPr>
          <p:nvPr/>
        </p:nvCxnSpPr>
        <p:spPr>
          <a:xfrm rot="10800000">
            <a:off x="4086225" y="2063216"/>
            <a:ext cx="1918800" cy="53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139"/>
          <p:cNvSpPr txBox="1"/>
          <p:nvPr/>
        </p:nvSpPr>
        <p:spPr>
          <a:xfrm>
            <a:off x="6005025" y="2445816"/>
            <a:ext cx="2914200" cy="30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DAO para gerenciar as senhas</a:t>
            </a:r>
            <a:endParaRPr sz="1300"/>
          </a:p>
        </p:txBody>
      </p:sp>
      <p:cxnSp>
        <p:nvCxnSpPr>
          <p:cNvPr id="1441" name="Google Shape;1441;p139"/>
          <p:cNvCxnSpPr>
            <a:stCxn id="1440" idx="1"/>
          </p:cNvCxnSpPr>
          <p:nvPr/>
        </p:nvCxnSpPr>
        <p:spPr>
          <a:xfrm flipH="1">
            <a:off x="3749025" y="2597166"/>
            <a:ext cx="2256000" cy="27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139"/>
          <p:cNvSpPr txBox="1"/>
          <p:nvPr/>
        </p:nvSpPr>
        <p:spPr>
          <a:xfrm>
            <a:off x="6005025" y="2844016"/>
            <a:ext cx="29142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Tenta acessar 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passwordId</a:t>
            </a:r>
            <a:r>
              <a:rPr lang="en" sz="1300"/>
              <a:t>, enviado ao abrir a activity</a:t>
            </a:r>
            <a:endParaRPr sz="1300"/>
          </a:p>
        </p:txBody>
      </p:sp>
      <p:cxnSp>
        <p:nvCxnSpPr>
          <p:cNvPr id="1443" name="Google Shape;1443;p139"/>
          <p:cNvCxnSpPr>
            <a:stCxn id="1442" idx="1"/>
          </p:cNvCxnSpPr>
          <p:nvPr/>
        </p:nvCxnSpPr>
        <p:spPr>
          <a:xfrm rot="10800000">
            <a:off x="4913325" y="3077716"/>
            <a:ext cx="10917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p139"/>
          <p:cNvSpPr txBox="1"/>
          <p:nvPr/>
        </p:nvSpPr>
        <p:spPr>
          <a:xfrm>
            <a:off x="6005025" y="3406916"/>
            <a:ext cx="2914200" cy="657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passwordId</a:t>
            </a:r>
            <a:r>
              <a:rPr lang="en" sz="1300"/>
              <a:t> foi enviado, pega os dados da senha e preenche os campos de texto da tela</a:t>
            </a:r>
            <a:endParaRPr sz="1300"/>
          </a:p>
        </p:txBody>
      </p:sp>
      <p:cxnSp>
        <p:nvCxnSpPr>
          <p:cNvPr id="1445" name="Google Shape;1445;p139"/>
          <p:cNvCxnSpPr>
            <a:stCxn id="1444" idx="1"/>
          </p:cNvCxnSpPr>
          <p:nvPr/>
        </p:nvCxnSpPr>
        <p:spPr>
          <a:xfrm rot="10800000">
            <a:off x="2633325" y="3596666"/>
            <a:ext cx="3371700" cy="138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Clicando no Botão de Salvar</a:t>
            </a:r>
            <a:endParaRPr/>
          </a:p>
        </p:txBody>
      </p:sp>
      <p:sp>
        <p:nvSpPr>
          <p:cNvPr id="1451" name="Google Shape;1451;p140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Ao clicar no botão de salvar, o seguinte método será executado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Arquivo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EditActivity.java</a:t>
            </a:r>
            <a:r>
              <a:rPr lang="en"/>
              <a:t>, dentro da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2" name="Google Shape;1452;p14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3" name="Google Shape;1453;p140"/>
          <p:cNvSpPr/>
          <p:nvPr/>
        </p:nvSpPr>
        <p:spPr>
          <a:xfrm>
            <a:off x="307325" y="2142075"/>
            <a:ext cx="7336500" cy="25173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salvarClicado(View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Password password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editName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.getText().toString(),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.getText().toString(),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editPassword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.getText().toString(),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editNotes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.getText().toString());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== -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result =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.add(password);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else       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.update(password);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(result) finish();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4" name="Google Shape;1454;p140"/>
          <p:cNvSpPr txBox="1"/>
          <p:nvPr/>
        </p:nvSpPr>
        <p:spPr>
          <a:xfrm>
            <a:off x="4709625" y="1989547"/>
            <a:ext cx="2708700" cy="31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Cria um novo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 (modelo)</a:t>
            </a:r>
            <a:endParaRPr sz="1300"/>
          </a:p>
        </p:txBody>
      </p:sp>
      <p:cxnSp>
        <p:nvCxnSpPr>
          <p:cNvPr id="1455" name="Google Shape;1455;p140"/>
          <p:cNvCxnSpPr>
            <a:stCxn id="1454" idx="1"/>
          </p:cNvCxnSpPr>
          <p:nvPr/>
        </p:nvCxnSpPr>
        <p:spPr>
          <a:xfrm flipH="1">
            <a:off x="4106325" y="2144797"/>
            <a:ext cx="603300" cy="338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6" name="Google Shape;1456;p140"/>
          <p:cNvSpPr txBox="1"/>
          <p:nvPr/>
        </p:nvSpPr>
        <p:spPr>
          <a:xfrm>
            <a:off x="4633425" y="3056347"/>
            <a:ext cx="2708700" cy="31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É uma nova senha, adiciona</a:t>
            </a:r>
            <a:endParaRPr sz="1300"/>
          </a:p>
        </p:txBody>
      </p:sp>
      <p:cxnSp>
        <p:nvCxnSpPr>
          <p:cNvPr id="1457" name="Google Shape;1457;p140"/>
          <p:cNvCxnSpPr>
            <a:stCxn id="1456" idx="1"/>
          </p:cNvCxnSpPr>
          <p:nvPr/>
        </p:nvCxnSpPr>
        <p:spPr>
          <a:xfrm flipH="1">
            <a:off x="2596425" y="3211597"/>
            <a:ext cx="2037000" cy="365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140"/>
          <p:cNvSpPr txBox="1"/>
          <p:nvPr/>
        </p:nvSpPr>
        <p:spPr>
          <a:xfrm>
            <a:off x="4633425" y="4123147"/>
            <a:ext cx="2708700" cy="31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É uma senha já existente, atualiza</a:t>
            </a:r>
            <a:endParaRPr sz="1300"/>
          </a:p>
        </p:txBody>
      </p:sp>
      <p:cxnSp>
        <p:nvCxnSpPr>
          <p:cNvPr id="1459" name="Google Shape;1459;p140"/>
          <p:cNvCxnSpPr>
            <a:stCxn id="1458" idx="0"/>
          </p:cNvCxnSpPr>
          <p:nvPr/>
        </p:nvCxnSpPr>
        <p:spPr>
          <a:xfrm rot="10800000">
            <a:off x="4875375" y="3908947"/>
            <a:ext cx="1112400" cy="214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140"/>
          <p:cNvSpPr txBox="1"/>
          <p:nvPr/>
        </p:nvSpPr>
        <p:spPr>
          <a:xfrm>
            <a:off x="2830025" y="4406900"/>
            <a:ext cx="1565700" cy="65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deu certo, volta para a activity anterior (lista)</a:t>
            </a:r>
            <a:endParaRPr sz="1300"/>
          </a:p>
        </p:txBody>
      </p:sp>
      <p:cxnSp>
        <p:nvCxnSpPr>
          <p:cNvPr id="1461" name="Google Shape;1461;p140"/>
          <p:cNvCxnSpPr>
            <a:stCxn id="1460" idx="1"/>
          </p:cNvCxnSpPr>
          <p:nvPr/>
        </p:nvCxnSpPr>
        <p:spPr>
          <a:xfrm rot="10800000">
            <a:off x="2074325" y="4346150"/>
            <a:ext cx="755700" cy="386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41"/>
          <p:cNvSpPr/>
          <p:nvPr/>
        </p:nvSpPr>
        <p:spPr>
          <a:xfrm>
            <a:off x="3269250" y="-3600"/>
            <a:ext cx="2609400" cy="5143500"/>
          </a:xfrm>
          <a:prstGeom prst="roundRect">
            <a:avLst>
              <a:gd fmla="val 3769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</p:txBody>
      </p:sp>
      <p:sp>
        <p:nvSpPr>
          <p:cNvPr id="1468" name="Google Shape;1468;p141"/>
          <p:cNvSpPr txBox="1"/>
          <p:nvPr>
            <p:ph idx="1" type="body"/>
          </p:nvPr>
        </p:nvSpPr>
        <p:spPr>
          <a:xfrm>
            <a:off x="311700" y="1093375"/>
            <a:ext cx="2609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Testando a </a:t>
            </a:r>
            <a:br>
              <a:rPr lang="en"/>
            </a:br>
            <a:r>
              <a:rPr lang="en"/>
              <a:t>nova activity</a:t>
            </a:r>
            <a:endParaRPr/>
          </a:p>
        </p:txBody>
      </p:sp>
      <p:sp>
        <p:nvSpPr>
          <p:cNvPr id="1469" name="Google Shape;1469;p14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75" y="-35275"/>
            <a:ext cx="9244577" cy="5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7422231" y="2271617"/>
            <a:ext cx="1364100" cy="723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Propriedades</a:t>
            </a:r>
            <a:br>
              <a:rPr lang="en" sz="1300"/>
            </a:br>
            <a:r>
              <a:rPr lang="en" sz="1300"/>
              <a:t>do Componente Selecionado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164657" y="3625875"/>
            <a:ext cx="1263000" cy="393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Componentes da Tela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38150" y="2744950"/>
            <a:ext cx="993000" cy="552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Tela de</a:t>
            </a:r>
            <a:br>
              <a:rPr lang="en" sz="1300"/>
            </a:br>
            <a:r>
              <a:rPr lang="en" sz="1300"/>
              <a:t>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863178" y="519496"/>
            <a:ext cx="1403400" cy="2355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2164657" y="2065700"/>
            <a:ext cx="1263000" cy="393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Componentes Disponíveis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937500" y="2213000"/>
            <a:ext cx="1031400" cy="531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Interface Gráfica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8465321" y="693075"/>
            <a:ext cx="548700" cy="2355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4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Testando a Nova Activity</a:t>
            </a:r>
            <a:endParaRPr/>
          </a:p>
        </p:txBody>
      </p:sp>
      <p:sp>
        <p:nvSpPr>
          <p:cNvPr id="1475" name="Google Shape;1475;p142"/>
          <p:cNvSpPr txBox="1"/>
          <p:nvPr>
            <p:ph idx="1" type="body"/>
          </p:nvPr>
        </p:nvSpPr>
        <p:spPr>
          <a:xfrm>
            <a:off x="311700" y="962142"/>
            <a:ext cx="2609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Resultado</a:t>
            </a:r>
            <a:endParaRPr/>
          </a:p>
        </p:txBody>
      </p:sp>
      <p:sp>
        <p:nvSpPr>
          <p:cNvPr id="1476" name="Google Shape;1476;p14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7" name="Google Shape;147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32" y="1483313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8" name="Google Shape;1478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7" y="109337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9" name="Google Shape;1479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782" y="375600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4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485" name="Google Shape;1485;p143"/>
          <p:cNvSpPr txBox="1"/>
          <p:nvPr>
            <p:ph idx="1" type="body"/>
          </p:nvPr>
        </p:nvSpPr>
        <p:spPr>
          <a:xfrm>
            <a:off x="311700" y="1093375"/>
            <a:ext cx="85206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Ao reiniciar o aplicativo, os dados inseridos são perdidos, pois eles não foram armazenados, estavam apenas na memória</a:t>
            </a:r>
            <a:endParaRPr/>
          </a:p>
        </p:txBody>
      </p:sp>
      <p:sp>
        <p:nvSpPr>
          <p:cNvPr id="1486" name="Google Shape;1486;p14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143"/>
          <p:cNvSpPr txBox="1"/>
          <p:nvPr>
            <p:ph idx="1" type="body"/>
          </p:nvPr>
        </p:nvSpPr>
        <p:spPr>
          <a:xfrm>
            <a:off x="311700" y="2083975"/>
            <a:ext cx="85206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seguir, iremos modificar 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/>
              <a:t> para salvar os dados no banco de dados (SQLite), de forma que os dados fiquem armazenados permanentemente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4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br>
              <a:rPr lang="en"/>
            </a:br>
            <a:r>
              <a:rPr lang="en"/>
              <a:t>SQLite</a:t>
            </a:r>
            <a:endParaRPr/>
          </a:p>
        </p:txBody>
      </p:sp>
      <p:pic>
        <p:nvPicPr>
          <p:cNvPr id="1493" name="Google Shape;149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14" y="1679100"/>
            <a:ext cx="1508061" cy="182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25" y="3170073"/>
            <a:ext cx="2125251" cy="100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4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sp>
        <p:nvSpPr>
          <p:cNvPr id="1500" name="Google Shape;1500;p145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Banco de Dados do Android é o SQLite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Suporta a comandos SQL, Leve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Dados são salvos em um único arquivo local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Já vem instalado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Sem necessidade de usuário e senha. Entretanto, seus dados estão seguros, pois só serão acessíveis por sua app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http://www.sqlite.org/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501" name="Google Shape;1501;p14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sp>
        <p:nvSpPr>
          <p:cNvPr id="1507" name="Google Shape;1507;p146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utilizar o banco de dados no app, iremos: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Criar uma nova classe auxiliar para usar o banco de dados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Database.java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Modificar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/>
              <a:t> para acessar os dados do banco de dados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Ao invés de usar 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/>
              <a:t>, como feito nos slides anteriores</a:t>
            </a:r>
            <a:endParaRPr/>
          </a:p>
        </p:txBody>
      </p:sp>
      <p:sp>
        <p:nvSpPr>
          <p:cNvPr id="1508" name="Google Shape;1508;p14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de Banco de Dados</a:t>
            </a:r>
            <a:endParaRPr/>
          </a:p>
        </p:txBody>
      </p:sp>
      <p:sp>
        <p:nvSpPr>
          <p:cNvPr id="1514" name="Google Shape;1514;p147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Nome da classe: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Database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Esta classe estende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SQLiteOpenHelper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</a:t>
            </a:r>
            <a:r>
              <a:rPr lang="en"/>
              <a:t>erá constantes e métodos para auxiliar o acesso ao BD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Explicados a seguir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Ela será instanciada dentro de cada classe DAO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DAO: Data Access Objects</a:t>
            </a:r>
            <a:endParaRPr/>
          </a:p>
        </p:txBody>
      </p:sp>
      <p:sp>
        <p:nvSpPr>
          <p:cNvPr id="1515" name="Google Shape;1515;p14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de Banco de Dados</a:t>
            </a:r>
            <a:endParaRPr/>
          </a:p>
        </p:txBody>
      </p:sp>
      <p:sp>
        <p:nvSpPr>
          <p:cNvPr id="1521" name="Google Shape;1521;p148"/>
          <p:cNvSpPr txBox="1"/>
          <p:nvPr>
            <p:ph idx="1" type="body"/>
          </p:nvPr>
        </p:nvSpPr>
        <p:spPr>
          <a:xfrm>
            <a:off x="311700" y="1093375"/>
            <a:ext cx="8733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Constantes: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DATABASE_VERSION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Versão do banco de dados. Incremente esse valor sempre que fizer modificação na estrutura do banco de dados ou quando quiser limpar o banco de dados (nessa implementação).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Sempre que o android perceber que a versão dessa constante é maior que a última versão do BD no seu celular, ele irá executar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onUpdate</a:t>
            </a:r>
            <a:r>
              <a:rPr lang="en"/>
              <a:t>, mostrado no próximo slide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DATABASE_NAME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Nome do arquivo do banco de dados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SQL_CREATE_PASS</a:t>
            </a:r>
            <a:r>
              <a:rPr lang="en"/>
              <a:t>,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SQL_POPULATE_PASS</a:t>
            </a:r>
            <a:r>
              <a:rPr lang="en"/>
              <a:t>,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SQL_DELETE_PASS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Comandos SQL para criar, popular e remover a tabela de senhas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Crie constantes diferentes para cada uma das tabelas do seu app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22" name="Google Shape;1522;p14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de Banco de Dados</a:t>
            </a:r>
            <a:endParaRPr/>
          </a:p>
        </p:txBody>
      </p:sp>
      <p:sp>
        <p:nvSpPr>
          <p:cNvPr id="1528" name="Google Shape;1528;p149"/>
          <p:cNvSpPr txBox="1"/>
          <p:nvPr>
            <p:ph idx="1" type="body"/>
          </p:nvPr>
        </p:nvSpPr>
        <p:spPr>
          <a:xfrm>
            <a:off x="311700" y="1093375"/>
            <a:ext cx="8733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Database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Construtor, recebe o contexto (Activity) como parâmetro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Executa o construtor da classe pai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SQLiteOpenHelper</a:t>
            </a:r>
            <a:r>
              <a:rPr lang="en"/>
              <a:t>) passando o contexto, e o nome e a versão do banco de dados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onCreate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Método executado quando o aplicativo é iniciado e nenhum banco de dados existe ainda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Provavelmente o aplicativo acabou de ser instalado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onUpgrade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Executado quando a versão do banco de dados do app atual é diferente da versão do banco de dados no arquivo do celular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Provavelmente o aplicativo foi atualizado, será necessário executar </a:t>
            </a:r>
            <a:br>
              <a:rPr lang="en"/>
            </a:br>
            <a:r>
              <a:rPr lang="en"/>
              <a:t>comandos SQL para “converter” o BD do celular para a versão mais nova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exemplo a seguir, apagamos a tabela e criamos novamente</a:t>
            </a:r>
            <a:endParaRPr/>
          </a:p>
        </p:txBody>
      </p:sp>
      <p:sp>
        <p:nvSpPr>
          <p:cNvPr id="1529" name="Google Shape;1529;p14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5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5" name="Google Shape;1535;p15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de Banco de Dados</a:t>
            </a:r>
            <a:endParaRPr/>
          </a:p>
        </p:txBody>
      </p:sp>
      <p:sp>
        <p:nvSpPr>
          <p:cNvPr id="1536" name="Google Shape;1536;p150"/>
          <p:cNvSpPr txBox="1"/>
          <p:nvPr>
            <p:ph idx="1" type="body"/>
          </p:nvPr>
        </p:nvSpPr>
        <p:spPr>
          <a:xfrm>
            <a:off x="1683300" y="609364"/>
            <a:ext cx="28350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urier"/>
              <a:buChar char="▣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Database.java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37" name="Google Shape;1537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Database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SQLiteOpenHelper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static final int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DATABASE_VERSION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4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static final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DATABASE_NAME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"PlainText.db"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static final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SQL_CREATE_PASS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"CREATE TABLE passwords ("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"id INTEGER PRIMARY KEY AUTOINCREMENT, name TEXT, login TEXT,"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"password TEXT, notes TEXT)"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static final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SQL_POPULATE_PASS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"INSERT INTO passwords VALUES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"(NULL, 'GMail', 'dovahkiin', 'Teste123', 'Nota de Teste')"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static final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SQL_DELETE_PASS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"DROP TABLE IF EXISTS passwords"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Database(Context context)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(context,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DATABASE_NAME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DATABASE_VERSION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onCreate(SQLiteDatabase db)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db.execSQL(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SQL_CREATE_PASS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db.execSQL(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SQL_POPULATE_PASS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onUpgrade(SQLiteDatabase db,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oldVersion,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newVersion)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db.execSQL(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SQL_DELETE_PASS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onCreate(db);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38" name="Google Shape;1538;p150"/>
          <p:cNvSpPr txBox="1"/>
          <p:nvPr/>
        </p:nvSpPr>
        <p:spPr>
          <a:xfrm>
            <a:off x="4786489" y="107139"/>
            <a:ext cx="2159100" cy="31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Versão do banco de dados</a:t>
            </a:r>
            <a:endParaRPr sz="1300"/>
          </a:p>
        </p:txBody>
      </p:sp>
      <p:cxnSp>
        <p:nvCxnSpPr>
          <p:cNvPr id="1539" name="Google Shape;1539;p150"/>
          <p:cNvCxnSpPr>
            <a:stCxn id="1538" idx="1"/>
          </p:cNvCxnSpPr>
          <p:nvPr/>
        </p:nvCxnSpPr>
        <p:spPr>
          <a:xfrm flipH="1">
            <a:off x="4515589" y="262389"/>
            <a:ext cx="270900" cy="9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150"/>
          <p:cNvSpPr txBox="1"/>
          <p:nvPr>
            <p:ph type="title"/>
          </p:nvPr>
        </p:nvSpPr>
        <p:spPr>
          <a:xfrm>
            <a:off x="6723950" y="0"/>
            <a:ext cx="2420100" cy="13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Auxiliar de </a:t>
            </a:r>
            <a:r>
              <a:rPr lang="en"/>
              <a:t>Banco de Dados</a:t>
            </a:r>
            <a:endParaRPr/>
          </a:p>
        </p:txBody>
      </p:sp>
      <p:sp>
        <p:nvSpPr>
          <p:cNvPr id="1541" name="Google Shape;1541;p150"/>
          <p:cNvSpPr txBox="1"/>
          <p:nvPr/>
        </p:nvSpPr>
        <p:spPr>
          <a:xfrm>
            <a:off x="6766275" y="2106700"/>
            <a:ext cx="2201400" cy="657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Comandos SQL para criar, popular e remover a tabela passwords</a:t>
            </a:r>
            <a:endParaRPr sz="1300"/>
          </a:p>
        </p:txBody>
      </p:sp>
      <p:cxnSp>
        <p:nvCxnSpPr>
          <p:cNvPr id="1542" name="Google Shape;1542;p150"/>
          <p:cNvCxnSpPr>
            <a:stCxn id="1541" idx="0"/>
          </p:cNvCxnSpPr>
          <p:nvPr/>
        </p:nvCxnSpPr>
        <p:spPr>
          <a:xfrm rot="10800000">
            <a:off x="7528275" y="1615600"/>
            <a:ext cx="338700" cy="491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150"/>
          <p:cNvSpPr txBox="1"/>
          <p:nvPr/>
        </p:nvSpPr>
        <p:spPr>
          <a:xfrm>
            <a:off x="6766275" y="3228533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Executado quando o BD for criado pela primeira vez</a:t>
            </a:r>
            <a:endParaRPr sz="1300"/>
          </a:p>
        </p:txBody>
      </p:sp>
      <p:cxnSp>
        <p:nvCxnSpPr>
          <p:cNvPr id="1544" name="Google Shape;1544;p150"/>
          <p:cNvCxnSpPr>
            <a:stCxn id="1543" idx="1"/>
          </p:cNvCxnSpPr>
          <p:nvPr/>
        </p:nvCxnSpPr>
        <p:spPr>
          <a:xfrm rot="10800000">
            <a:off x="4155675" y="3090383"/>
            <a:ext cx="2610600" cy="388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5" name="Google Shape;1545;p150"/>
          <p:cNvSpPr txBox="1"/>
          <p:nvPr/>
        </p:nvSpPr>
        <p:spPr>
          <a:xfrm>
            <a:off x="5547075" y="4447733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Executado quando o BD for atualizado</a:t>
            </a:r>
            <a:endParaRPr sz="1300"/>
          </a:p>
        </p:txBody>
      </p:sp>
      <p:cxnSp>
        <p:nvCxnSpPr>
          <p:cNvPr id="1546" name="Google Shape;1546;p150"/>
          <p:cNvCxnSpPr>
            <a:stCxn id="1545" idx="0"/>
          </p:cNvCxnSpPr>
          <p:nvPr/>
        </p:nvCxnSpPr>
        <p:spPr>
          <a:xfrm flipH="1" rot="10800000">
            <a:off x="6647775" y="4169933"/>
            <a:ext cx="351300" cy="277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150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5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Classe PasswordDAO</a:t>
            </a:r>
            <a:endParaRPr/>
          </a:p>
        </p:txBody>
      </p:sp>
      <p:sp>
        <p:nvSpPr>
          <p:cNvPr id="1553" name="Google Shape;1553;p151"/>
          <p:cNvSpPr txBox="1"/>
          <p:nvPr>
            <p:ph idx="1" type="body"/>
          </p:nvPr>
        </p:nvSpPr>
        <p:spPr>
          <a:xfrm>
            <a:off x="311700" y="10933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classe PasswordDAO deixará de salvar os dados em um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/>
              <a:t> e passará a usar o banco de dados</a:t>
            </a:r>
            <a:endParaRPr/>
          </a:p>
        </p:txBody>
      </p:sp>
      <p:sp>
        <p:nvSpPr>
          <p:cNvPr id="1554" name="Google Shape;1554;p15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5" name="Google Shape;1555;p151"/>
          <p:cNvSpPr/>
          <p:nvPr/>
        </p:nvSpPr>
        <p:spPr>
          <a:xfrm>
            <a:off x="840725" y="2616800"/>
            <a:ext cx="6680400" cy="19821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SQLiteDatabase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PasswordDAO(Context context)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context;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Database(context)).getWritableDatabase();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56" name="Google Shape;1556;p151"/>
          <p:cNvSpPr txBox="1"/>
          <p:nvPr>
            <p:ph idx="1" type="body"/>
          </p:nvPr>
        </p:nvSpPr>
        <p:spPr>
          <a:xfrm>
            <a:off x="311700" y="1931800"/>
            <a:ext cx="85206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Atributos e Construtor:</a:t>
            </a:r>
            <a:endParaRPr/>
          </a:p>
        </p:txBody>
      </p:sp>
      <p:sp>
        <p:nvSpPr>
          <p:cNvPr id="1557" name="Google Shape;1557;p151"/>
          <p:cNvSpPr txBox="1"/>
          <p:nvPr/>
        </p:nvSpPr>
        <p:spPr>
          <a:xfrm>
            <a:off x="5084211" y="28614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SQLite usando a nossa classe auxiliar</a:t>
            </a:r>
            <a:endParaRPr sz="1300"/>
          </a:p>
        </p:txBody>
      </p:sp>
      <p:cxnSp>
        <p:nvCxnSpPr>
          <p:cNvPr id="1558" name="Google Shape;1558;p151"/>
          <p:cNvCxnSpPr>
            <a:stCxn id="1557" idx="2"/>
          </p:cNvCxnSpPr>
          <p:nvPr/>
        </p:nvCxnSpPr>
        <p:spPr>
          <a:xfrm>
            <a:off x="6184911" y="3362786"/>
            <a:ext cx="0" cy="672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75" y="-39000"/>
            <a:ext cx="9244584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7696266" y="693075"/>
            <a:ext cx="548700" cy="2355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6869300" y="2149500"/>
            <a:ext cx="1170900" cy="766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7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Editor XML da </a:t>
            </a:r>
            <a:r>
              <a:rPr lang="en" sz="1300"/>
              <a:t>Interface Gráfica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7689210" y="693075"/>
            <a:ext cx="548700" cy="2355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5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Classe PasswordDAO</a:t>
            </a:r>
            <a:endParaRPr/>
          </a:p>
        </p:txBody>
      </p:sp>
      <p:sp>
        <p:nvSpPr>
          <p:cNvPr id="1564" name="Google Shape;1564;p152"/>
          <p:cNvSpPr txBox="1"/>
          <p:nvPr>
            <p:ph idx="1" type="body"/>
          </p:nvPr>
        </p:nvSpPr>
        <p:spPr>
          <a:xfrm>
            <a:off x="311700" y="1017175"/>
            <a:ext cx="85206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getList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65" name="Google Shape;1565;p15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6" name="Google Shape;1566;p152"/>
          <p:cNvSpPr/>
          <p:nvPr/>
        </p:nvSpPr>
        <p:spPr>
          <a:xfrm>
            <a:off x="430375" y="1603075"/>
            <a:ext cx="6336000" cy="3469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ArrayList&lt;Password&gt; getList()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ArrayList&lt;Password&gt; result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ArrayList&lt;Password&gt;();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sql 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"SELECT * FROM passwords ORDER BY name"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Cursor cursor =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.rawQuery(sql,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while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(cursor.moveToNext())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id = cursor.getInt(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name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login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password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3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notes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4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result.add(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Password(id, name, login, password, notes));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67" name="Google Shape;1567;p152"/>
          <p:cNvSpPr txBox="1"/>
          <p:nvPr/>
        </p:nvSpPr>
        <p:spPr>
          <a:xfrm>
            <a:off x="6904536" y="16030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Retorna um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 sz="1300"/>
              <a:t>, mas os dados virão do BD</a:t>
            </a:r>
            <a:endParaRPr sz="1300"/>
          </a:p>
        </p:txBody>
      </p:sp>
      <p:cxnSp>
        <p:nvCxnSpPr>
          <p:cNvPr id="1568" name="Google Shape;1568;p152"/>
          <p:cNvCxnSpPr>
            <a:stCxn id="1567" idx="1"/>
          </p:cNvCxnSpPr>
          <p:nvPr/>
        </p:nvCxnSpPr>
        <p:spPr>
          <a:xfrm flipH="1">
            <a:off x="5891436" y="1853736"/>
            <a:ext cx="1013100" cy="114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152"/>
          <p:cNvSpPr txBox="1"/>
          <p:nvPr/>
        </p:nvSpPr>
        <p:spPr>
          <a:xfrm>
            <a:off x="6904536" y="22126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 um comando SQL no SQLite do Android</a:t>
            </a:r>
            <a:endParaRPr sz="1300"/>
          </a:p>
        </p:txBody>
      </p:sp>
      <p:cxnSp>
        <p:nvCxnSpPr>
          <p:cNvPr id="1570" name="Google Shape;1570;p152"/>
          <p:cNvCxnSpPr>
            <a:stCxn id="1569" idx="1"/>
          </p:cNvCxnSpPr>
          <p:nvPr/>
        </p:nvCxnSpPr>
        <p:spPr>
          <a:xfrm rot="10800000">
            <a:off x="4959936" y="2391936"/>
            <a:ext cx="1944600" cy="71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152"/>
          <p:cNvSpPr txBox="1"/>
          <p:nvPr/>
        </p:nvSpPr>
        <p:spPr>
          <a:xfrm>
            <a:off x="6904536" y="28222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 cada linha retornada da consulta anterior ...</a:t>
            </a:r>
            <a:endParaRPr sz="1300"/>
          </a:p>
        </p:txBody>
      </p:sp>
      <p:cxnSp>
        <p:nvCxnSpPr>
          <p:cNvPr id="1572" name="Google Shape;1572;p152"/>
          <p:cNvCxnSpPr>
            <a:stCxn id="1571" idx="1"/>
          </p:cNvCxnSpPr>
          <p:nvPr/>
        </p:nvCxnSpPr>
        <p:spPr>
          <a:xfrm rot="10800000">
            <a:off x="3527736" y="2815236"/>
            <a:ext cx="3376800" cy="257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3" name="Google Shape;1573;p152"/>
          <p:cNvSpPr txBox="1"/>
          <p:nvPr/>
        </p:nvSpPr>
        <p:spPr>
          <a:xfrm>
            <a:off x="6904536" y="34318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a primeira coluna da linha como um inteiro</a:t>
            </a:r>
            <a:endParaRPr sz="1300"/>
          </a:p>
        </p:txBody>
      </p:sp>
      <p:cxnSp>
        <p:nvCxnSpPr>
          <p:cNvPr id="1574" name="Google Shape;1574;p152"/>
          <p:cNvCxnSpPr>
            <a:stCxn id="1573" idx="1"/>
          </p:cNvCxnSpPr>
          <p:nvPr/>
        </p:nvCxnSpPr>
        <p:spPr>
          <a:xfrm rot="10800000">
            <a:off x="3605436" y="3033936"/>
            <a:ext cx="3299100" cy="648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152"/>
          <p:cNvSpPr txBox="1"/>
          <p:nvPr/>
        </p:nvSpPr>
        <p:spPr>
          <a:xfrm>
            <a:off x="5228136" y="44224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Cria um objeto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 e insere na lista de retorno</a:t>
            </a:r>
            <a:endParaRPr sz="1300"/>
          </a:p>
        </p:txBody>
      </p:sp>
      <p:cxnSp>
        <p:nvCxnSpPr>
          <p:cNvPr id="1576" name="Google Shape;1576;p152"/>
          <p:cNvCxnSpPr>
            <a:stCxn id="1575" idx="1"/>
          </p:cNvCxnSpPr>
          <p:nvPr/>
        </p:nvCxnSpPr>
        <p:spPr>
          <a:xfrm rot="10800000">
            <a:off x="2907036" y="4169736"/>
            <a:ext cx="2321100" cy="503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5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Classe PasswordDAO</a:t>
            </a:r>
            <a:endParaRPr/>
          </a:p>
        </p:txBody>
      </p:sp>
      <p:sp>
        <p:nvSpPr>
          <p:cNvPr id="1582" name="Google Shape;1582;p153"/>
          <p:cNvSpPr txBox="1"/>
          <p:nvPr>
            <p:ph idx="1" type="body"/>
          </p:nvPr>
        </p:nvSpPr>
        <p:spPr>
          <a:xfrm>
            <a:off x="311700" y="1017175"/>
            <a:ext cx="85206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add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83" name="Google Shape;1583;p15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4" name="Google Shape;1584;p153"/>
          <p:cNvSpPr/>
          <p:nvPr/>
        </p:nvSpPr>
        <p:spPr>
          <a:xfrm>
            <a:off x="75" y="1552225"/>
            <a:ext cx="9144000" cy="35910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add(Password password)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sql 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"INSERT INTO passwords VALUES (NULL,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password.getName()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password.getLogin()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password.getPassword()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password.getNotes()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"')"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try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.execSQL(sql);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"Senha salva!"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catch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(SQLException e)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"Erro!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e.getMessage(),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false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585" name="Google Shape;1585;p153"/>
          <p:cNvSpPr txBox="1"/>
          <p:nvPr/>
        </p:nvSpPr>
        <p:spPr>
          <a:xfrm>
            <a:off x="6904536" y="16030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Adiciona um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 no banco de dados</a:t>
            </a:r>
            <a:endParaRPr sz="1300"/>
          </a:p>
        </p:txBody>
      </p:sp>
      <p:cxnSp>
        <p:nvCxnSpPr>
          <p:cNvPr id="1586" name="Google Shape;1586;p153"/>
          <p:cNvCxnSpPr>
            <a:stCxn id="1585" idx="1"/>
          </p:cNvCxnSpPr>
          <p:nvPr/>
        </p:nvCxnSpPr>
        <p:spPr>
          <a:xfrm rot="10800000">
            <a:off x="3732336" y="1785036"/>
            <a:ext cx="3172200" cy="68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153"/>
          <p:cNvSpPr txBox="1"/>
          <p:nvPr/>
        </p:nvSpPr>
        <p:spPr>
          <a:xfrm>
            <a:off x="6904536" y="22126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Comando SQL para inserir os dados no BD</a:t>
            </a:r>
            <a:endParaRPr sz="1300"/>
          </a:p>
        </p:txBody>
      </p:sp>
      <p:cxnSp>
        <p:nvCxnSpPr>
          <p:cNvPr id="1588" name="Google Shape;1588;p153"/>
          <p:cNvCxnSpPr>
            <a:stCxn id="1587" idx="1"/>
          </p:cNvCxnSpPr>
          <p:nvPr/>
        </p:nvCxnSpPr>
        <p:spPr>
          <a:xfrm rot="10800000">
            <a:off x="4437936" y="2208336"/>
            <a:ext cx="2466600" cy="255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9" name="Google Shape;1589;p153"/>
          <p:cNvSpPr txBox="1"/>
          <p:nvPr/>
        </p:nvSpPr>
        <p:spPr>
          <a:xfrm>
            <a:off x="6904525" y="2914537"/>
            <a:ext cx="2201400" cy="316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 o comando SQL</a:t>
            </a:r>
            <a:endParaRPr sz="1300"/>
          </a:p>
        </p:txBody>
      </p:sp>
      <p:cxnSp>
        <p:nvCxnSpPr>
          <p:cNvPr id="1590" name="Google Shape;1590;p153"/>
          <p:cNvCxnSpPr>
            <a:stCxn id="1589" idx="1"/>
          </p:cNvCxnSpPr>
          <p:nvPr/>
        </p:nvCxnSpPr>
        <p:spPr>
          <a:xfrm flipH="1">
            <a:off x="2808025" y="3072937"/>
            <a:ext cx="4096500" cy="186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153"/>
          <p:cNvSpPr txBox="1"/>
          <p:nvPr/>
        </p:nvSpPr>
        <p:spPr>
          <a:xfrm>
            <a:off x="4639725" y="3711803"/>
            <a:ext cx="2714700" cy="316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Erro ao executar o comando SQL</a:t>
            </a:r>
            <a:endParaRPr sz="1300"/>
          </a:p>
        </p:txBody>
      </p:sp>
      <p:cxnSp>
        <p:nvCxnSpPr>
          <p:cNvPr id="1592" name="Google Shape;1592;p153"/>
          <p:cNvCxnSpPr>
            <a:stCxn id="1591" idx="1"/>
          </p:cNvCxnSpPr>
          <p:nvPr/>
        </p:nvCxnSpPr>
        <p:spPr>
          <a:xfrm flipH="1">
            <a:off x="2617725" y="3870203"/>
            <a:ext cx="2022000" cy="200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153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Classe PasswordDAO</a:t>
            </a:r>
            <a:endParaRPr/>
          </a:p>
        </p:txBody>
      </p:sp>
      <p:sp>
        <p:nvSpPr>
          <p:cNvPr id="1599" name="Google Shape;1599;p154"/>
          <p:cNvSpPr txBox="1"/>
          <p:nvPr>
            <p:ph idx="1" type="body"/>
          </p:nvPr>
        </p:nvSpPr>
        <p:spPr>
          <a:xfrm>
            <a:off x="311700" y="1017175"/>
            <a:ext cx="85206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update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00" name="Google Shape;1600;p15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1" name="Google Shape;1601;p154"/>
          <p:cNvSpPr/>
          <p:nvPr/>
        </p:nvSpPr>
        <p:spPr>
          <a:xfrm>
            <a:off x="75" y="1552225"/>
            <a:ext cx="9144000" cy="35910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update(Password password)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sql 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"UPDATE passwords SET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"name='"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password.getName()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"login='"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password.getLogin()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"password='"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password.getPassword()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"',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"notes='"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password.getNotes()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"' "</a:t>
            </a:r>
            <a:endParaRPr b="1"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"WHERE id="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password.getId();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try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.execSQL(sql);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"Senha atualizada!"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catch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(SQLException e)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"Erro!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e.getMessage(),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false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02" name="Google Shape;1602;p154"/>
          <p:cNvSpPr txBox="1"/>
          <p:nvPr/>
        </p:nvSpPr>
        <p:spPr>
          <a:xfrm>
            <a:off x="6904536" y="16030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Atualiza</a:t>
            </a:r>
            <a:r>
              <a:rPr lang="en" sz="1300"/>
              <a:t> um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 no banco de dados</a:t>
            </a:r>
            <a:endParaRPr sz="1300"/>
          </a:p>
        </p:txBody>
      </p:sp>
      <p:cxnSp>
        <p:nvCxnSpPr>
          <p:cNvPr id="1603" name="Google Shape;1603;p154"/>
          <p:cNvCxnSpPr>
            <a:stCxn id="1602" idx="1"/>
          </p:cNvCxnSpPr>
          <p:nvPr/>
        </p:nvCxnSpPr>
        <p:spPr>
          <a:xfrm rot="10800000">
            <a:off x="3993336" y="1672236"/>
            <a:ext cx="2911200" cy="181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154"/>
          <p:cNvSpPr txBox="1"/>
          <p:nvPr/>
        </p:nvSpPr>
        <p:spPr>
          <a:xfrm>
            <a:off x="6904536" y="22126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Comando SQL para atualizar os dados no BD</a:t>
            </a:r>
            <a:endParaRPr sz="1300"/>
          </a:p>
        </p:txBody>
      </p:sp>
      <p:cxnSp>
        <p:nvCxnSpPr>
          <p:cNvPr id="1605" name="Google Shape;1605;p154"/>
          <p:cNvCxnSpPr>
            <a:stCxn id="1604" idx="1"/>
          </p:cNvCxnSpPr>
          <p:nvPr/>
        </p:nvCxnSpPr>
        <p:spPr>
          <a:xfrm rot="10800000">
            <a:off x="4889436" y="2166036"/>
            <a:ext cx="2015100" cy="297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154"/>
          <p:cNvSpPr txBox="1"/>
          <p:nvPr/>
        </p:nvSpPr>
        <p:spPr>
          <a:xfrm>
            <a:off x="6904525" y="2914537"/>
            <a:ext cx="2201400" cy="316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 o comando SQL</a:t>
            </a:r>
            <a:endParaRPr sz="1300"/>
          </a:p>
        </p:txBody>
      </p:sp>
      <p:cxnSp>
        <p:nvCxnSpPr>
          <p:cNvPr id="1607" name="Google Shape;1607;p154"/>
          <p:cNvCxnSpPr>
            <a:stCxn id="1606" idx="1"/>
          </p:cNvCxnSpPr>
          <p:nvPr/>
        </p:nvCxnSpPr>
        <p:spPr>
          <a:xfrm flipH="1">
            <a:off x="2815225" y="3072937"/>
            <a:ext cx="4089300" cy="292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154"/>
          <p:cNvSpPr txBox="1"/>
          <p:nvPr/>
        </p:nvSpPr>
        <p:spPr>
          <a:xfrm>
            <a:off x="4618558" y="3823281"/>
            <a:ext cx="2714700" cy="316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Erro ao executar o comando SQL</a:t>
            </a:r>
            <a:endParaRPr sz="1300"/>
          </a:p>
        </p:txBody>
      </p:sp>
      <p:cxnSp>
        <p:nvCxnSpPr>
          <p:cNvPr id="1609" name="Google Shape;1609;p154"/>
          <p:cNvCxnSpPr>
            <a:stCxn id="1608" idx="1"/>
          </p:cNvCxnSpPr>
          <p:nvPr/>
        </p:nvCxnSpPr>
        <p:spPr>
          <a:xfrm flipH="1">
            <a:off x="2596558" y="3981681"/>
            <a:ext cx="2022000" cy="200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154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Classe PasswordDAO</a:t>
            </a:r>
            <a:endParaRPr/>
          </a:p>
        </p:txBody>
      </p:sp>
      <p:sp>
        <p:nvSpPr>
          <p:cNvPr id="1616" name="Google Shape;1616;p155"/>
          <p:cNvSpPr txBox="1"/>
          <p:nvPr>
            <p:ph idx="1" type="body"/>
          </p:nvPr>
        </p:nvSpPr>
        <p:spPr>
          <a:xfrm>
            <a:off x="311700" y="1017175"/>
            <a:ext cx="85206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17" name="Google Shape;1617;p15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8" name="Google Shape;1618;p155"/>
          <p:cNvSpPr/>
          <p:nvPr/>
        </p:nvSpPr>
        <p:spPr>
          <a:xfrm>
            <a:off x="430375" y="1603075"/>
            <a:ext cx="6336000" cy="3469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 get(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id)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sql 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"SELECT * FROM passwords WHERE id="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id;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Cursor cursor =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database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.rawQuery(sql,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(cursor.moveToNext())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name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login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password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3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notes = cursor.getString(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4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Password(id, name, login, password, notes);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null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19" name="Google Shape;1619;p155"/>
          <p:cNvSpPr txBox="1"/>
          <p:nvPr/>
        </p:nvSpPr>
        <p:spPr>
          <a:xfrm>
            <a:off x="6904536" y="16030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Dado um ID, r</a:t>
            </a:r>
            <a:r>
              <a:rPr lang="en" sz="1300"/>
              <a:t>etorna 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, com este ID</a:t>
            </a:r>
            <a:endParaRPr sz="1300"/>
          </a:p>
        </p:txBody>
      </p:sp>
      <p:cxnSp>
        <p:nvCxnSpPr>
          <p:cNvPr id="1620" name="Google Shape;1620;p155"/>
          <p:cNvCxnSpPr>
            <a:stCxn id="1619" idx="1"/>
          </p:cNvCxnSpPr>
          <p:nvPr/>
        </p:nvCxnSpPr>
        <p:spPr>
          <a:xfrm flipH="1">
            <a:off x="3217236" y="1853736"/>
            <a:ext cx="3687300" cy="12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155"/>
          <p:cNvSpPr txBox="1"/>
          <p:nvPr/>
        </p:nvSpPr>
        <p:spPr>
          <a:xfrm>
            <a:off x="6904536" y="22126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Executa um comando SQL no SQLite do Android</a:t>
            </a:r>
            <a:endParaRPr sz="1300"/>
          </a:p>
        </p:txBody>
      </p:sp>
      <p:cxnSp>
        <p:nvCxnSpPr>
          <p:cNvPr id="1622" name="Google Shape;1622;p155"/>
          <p:cNvCxnSpPr>
            <a:stCxn id="1621" idx="1"/>
          </p:cNvCxnSpPr>
          <p:nvPr/>
        </p:nvCxnSpPr>
        <p:spPr>
          <a:xfrm rot="10800000">
            <a:off x="4981236" y="2412936"/>
            <a:ext cx="1923300" cy="50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55"/>
          <p:cNvSpPr txBox="1"/>
          <p:nvPr/>
        </p:nvSpPr>
        <p:spPr>
          <a:xfrm>
            <a:off x="6904536" y="28222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a primeira linha retornada da consulta</a:t>
            </a:r>
            <a:endParaRPr sz="1300"/>
          </a:p>
        </p:txBody>
      </p:sp>
      <p:cxnSp>
        <p:nvCxnSpPr>
          <p:cNvPr id="1624" name="Google Shape;1624;p155"/>
          <p:cNvCxnSpPr>
            <a:stCxn id="1623" idx="1"/>
          </p:cNvCxnSpPr>
          <p:nvPr/>
        </p:nvCxnSpPr>
        <p:spPr>
          <a:xfrm rot="10800000">
            <a:off x="3224436" y="2829336"/>
            <a:ext cx="3680100" cy="243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55"/>
          <p:cNvSpPr txBox="1"/>
          <p:nvPr/>
        </p:nvSpPr>
        <p:spPr>
          <a:xfrm>
            <a:off x="6904536" y="3431886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a segunda coluna da linha como uma string</a:t>
            </a:r>
            <a:endParaRPr sz="1300"/>
          </a:p>
        </p:txBody>
      </p:sp>
      <p:cxnSp>
        <p:nvCxnSpPr>
          <p:cNvPr id="1626" name="Google Shape;1626;p155"/>
          <p:cNvCxnSpPr>
            <a:stCxn id="1625" idx="1"/>
          </p:cNvCxnSpPr>
          <p:nvPr/>
        </p:nvCxnSpPr>
        <p:spPr>
          <a:xfrm rot="10800000">
            <a:off x="4346136" y="3033936"/>
            <a:ext cx="2558400" cy="648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7" name="Google Shape;1627;p155"/>
          <p:cNvSpPr txBox="1"/>
          <p:nvPr/>
        </p:nvSpPr>
        <p:spPr>
          <a:xfrm>
            <a:off x="4916281" y="4222108"/>
            <a:ext cx="2201400" cy="501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Cria um objeto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300"/>
              <a:t> e o retorna</a:t>
            </a:r>
            <a:endParaRPr sz="1300"/>
          </a:p>
        </p:txBody>
      </p:sp>
      <p:cxnSp>
        <p:nvCxnSpPr>
          <p:cNvPr id="1628" name="Google Shape;1628;p155"/>
          <p:cNvCxnSpPr>
            <a:stCxn id="1627" idx="1"/>
          </p:cNvCxnSpPr>
          <p:nvPr/>
        </p:nvCxnSpPr>
        <p:spPr>
          <a:xfrm rot="10800000">
            <a:off x="2595181" y="3969358"/>
            <a:ext cx="2321100" cy="503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9" name="Google Shape;1629;p155"/>
          <p:cNvSpPr txBox="1"/>
          <p:nvPr/>
        </p:nvSpPr>
        <p:spPr>
          <a:xfrm>
            <a:off x="2173075" y="4402675"/>
            <a:ext cx="2031900" cy="670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a senha com o ID passado não for encontrada, retorna nulo</a:t>
            </a:r>
            <a:endParaRPr sz="1300"/>
          </a:p>
        </p:txBody>
      </p:sp>
      <p:cxnSp>
        <p:nvCxnSpPr>
          <p:cNvPr id="1630" name="Google Shape;1630;p155"/>
          <p:cNvCxnSpPr>
            <a:stCxn id="1629" idx="1"/>
          </p:cNvCxnSpPr>
          <p:nvPr/>
        </p:nvCxnSpPr>
        <p:spPr>
          <a:xfrm rot="10800000">
            <a:off x="1989475" y="4515775"/>
            <a:ext cx="183600" cy="222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56"/>
          <p:cNvSpPr/>
          <p:nvPr/>
        </p:nvSpPr>
        <p:spPr>
          <a:xfrm>
            <a:off x="3269250" y="-3600"/>
            <a:ext cx="2609400" cy="5143500"/>
          </a:xfrm>
          <a:prstGeom prst="roundRect">
            <a:avLst>
              <a:gd fmla="val 3769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5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</p:txBody>
      </p:sp>
      <p:sp>
        <p:nvSpPr>
          <p:cNvPr id="1637" name="Google Shape;1637;p156"/>
          <p:cNvSpPr txBox="1"/>
          <p:nvPr>
            <p:ph idx="1" type="body"/>
          </p:nvPr>
        </p:nvSpPr>
        <p:spPr>
          <a:xfrm>
            <a:off x="311700" y="1093375"/>
            <a:ext cx="2609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Testando o app com acesso ao banco de dados</a:t>
            </a:r>
            <a:endParaRPr/>
          </a:p>
        </p:txBody>
      </p:sp>
      <p:sp>
        <p:nvSpPr>
          <p:cNvPr id="1638" name="Google Shape;1638;p15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5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Testando o Banco de Dados</a:t>
            </a:r>
            <a:endParaRPr/>
          </a:p>
        </p:txBody>
      </p:sp>
      <p:sp>
        <p:nvSpPr>
          <p:cNvPr id="1644" name="Google Shape;1644;p157"/>
          <p:cNvSpPr txBox="1"/>
          <p:nvPr>
            <p:ph idx="1" type="body"/>
          </p:nvPr>
        </p:nvSpPr>
        <p:spPr>
          <a:xfrm>
            <a:off x="311700" y="962142"/>
            <a:ext cx="26094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Resultado</a:t>
            </a:r>
            <a:endParaRPr/>
          </a:p>
        </p:txBody>
      </p:sp>
      <p:sp>
        <p:nvSpPr>
          <p:cNvPr id="1645" name="Google Shape;1645;p15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6" name="Google Shape;164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7" y="109337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7" name="Google Shape;1647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32" y="148332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8" name="Google Shape;1648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782" y="375600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8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pic>
        <p:nvPicPr>
          <p:cNvPr id="1654" name="Google Shape;165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5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Avançados</a:t>
            </a:r>
            <a:endParaRPr/>
          </a:p>
        </p:txBody>
      </p:sp>
      <p:sp>
        <p:nvSpPr>
          <p:cNvPr id="1660" name="Google Shape;1660;p159"/>
          <p:cNvSpPr txBox="1"/>
          <p:nvPr>
            <p:ph idx="1" type="body"/>
          </p:nvPr>
        </p:nvSpPr>
        <p:spPr>
          <a:xfrm>
            <a:off x="311700" y="911567"/>
            <a:ext cx="85206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Web Services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Acessar dados de servidores na Internet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Fragmentos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Criar aplicativos em uma só tela com “fragmentos” dos lados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Serviços Baseados em Localização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GPS, Mapas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Sensores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Acelerômetro, Giroscópio, Luminosidade, Magnetômetro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Multimídia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Câmera, Vídeo, Voz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Telefonia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Contatos, SMS</a:t>
            </a:r>
            <a:endParaRPr/>
          </a:p>
        </p:txBody>
      </p:sp>
      <p:sp>
        <p:nvSpPr>
          <p:cNvPr id="1661" name="Google Shape;1661;p15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6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667" name="Google Shape;1667;p160"/>
          <p:cNvSpPr txBox="1"/>
          <p:nvPr>
            <p:ph idx="1" type="body"/>
          </p:nvPr>
        </p:nvSpPr>
        <p:spPr>
          <a:xfrm>
            <a:off x="311700" y="1093375"/>
            <a:ext cx="85206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Training for Android Developers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http://developer.android.com/training/ </a:t>
            </a:r>
            <a:endParaRPr>
              <a:solidFill>
                <a:srgbClr val="0084D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API Guide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http://developer.android.com/guide/components/ </a:t>
            </a:r>
            <a:endParaRPr>
              <a:solidFill>
                <a:srgbClr val="0084D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API Reference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http://developer.android.com/reference/ 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668" name="Google Shape;1668;p16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2620425"/>
            <a:ext cx="85206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abrir o gerenciador de AVDs: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Tools → Device Manager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Talvez seja necessário criar um AVD novo (próximos slides)</a:t>
            </a:r>
            <a:endParaRPr/>
          </a:p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093375"/>
            <a:ext cx="8520600" cy="13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Emulador que permite executar os aplicativos em sua máquina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Ele emula um celular e executa uma versão completa do Android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mesmo do seu celular, mas sem os aplicativos da operadora e do fabricante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Permite testar o aplicativo em celulares de configurações e Android diferentes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63" y="1023353"/>
            <a:ext cx="5750670" cy="40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294" y="783175"/>
            <a:ext cx="6361050" cy="4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22" name="Google Shape;222;p3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12" y="786384"/>
            <a:ext cx="636422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270650" y="2651100"/>
            <a:ext cx="1062900" cy="46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Clica no </a:t>
            </a:r>
            <a:r>
              <a:rPr i="1" lang="en" sz="1300"/>
              <a:t>Download</a:t>
            </a:r>
            <a:endParaRPr i="1"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25" name="Google Shape;225;p30"/>
          <p:cNvCxnSpPr>
            <a:stCxn id="224" idx="3"/>
          </p:cNvCxnSpPr>
          <p:nvPr/>
        </p:nvCxnSpPr>
        <p:spPr>
          <a:xfrm flipH="1" rot="10800000">
            <a:off x="1333550" y="2596350"/>
            <a:ext cx="444600" cy="285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0"/>
          <p:cNvSpPr txBox="1"/>
          <p:nvPr/>
        </p:nvSpPr>
        <p:spPr>
          <a:xfrm>
            <a:off x="6691225" y="4035769"/>
            <a:ext cx="1062900" cy="672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Depois do download,</a:t>
            </a:r>
            <a:br>
              <a:rPr lang="en" sz="1300"/>
            </a:br>
            <a:r>
              <a:rPr i="1" lang="en" sz="1300"/>
              <a:t>Next</a:t>
            </a:r>
            <a:endParaRPr i="1"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27" name="Google Shape;227;p30"/>
          <p:cNvCxnSpPr>
            <a:endCxn id="226" idx="1"/>
          </p:cNvCxnSpPr>
          <p:nvPr/>
        </p:nvCxnSpPr>
        <p:spPr>
          <a:xfrm flipH="1" rot="10800000">
            <a:off x="6498025" y="4371769"/>
            <a:ext cx="193200" cy="489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12" y="786384"/>
            <a:ext cx="636422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099939" y="4220272"/>
            <a:ext cx="1062900" cy="46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Clica no </a:t>
            </a:r>
            <a:r>
              <a:rPr i="1" lang="en" sz="1300"/>
              <a:t>Finish</a:t>
            </a:r>
            <a:endParaRPr i="1"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36" name="Google Shape;236;p31"/>
          <p:cNvCxnSpPr>
            <a:stCxn id="235" idx="3"/>
          </p:cNvCxnSpPr>
          <p:nvPr/>
        </p:nvCxnSpPr>
        <p:spPr>
          <a:xfrm>
            <a:off x="7162839" y="4450522"/>
            <a:ext cx="189000" cy="410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0933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Sistema Operacional e Plataforma de Desenvolvimento </a:t>
            </a:r>
            <a:br>
              <a:rPr lang="en"/>
            </a:br>
            <a:r>
              <a:rPr lang="en"/>
              <a:t>para Dispositivos Móveis com maior taxa </a:t>
            </a:r>
            <a:br>
              <a:rPr lang="en"/>
            </a:br>
            <a:r>
              <a:rPr lang="en"/>
              <a:t>de crescimento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2606841"/>
            <a:ext cx="85206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FOSS (</a:t>
            </a:r>
            <a:r>
              <a:rPr i="1" lang="en"/>
              <a:t>Free Open Source Software</a:t>
            </a:r>
            <a:r>
              <a:rPr lang="en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 o kernel do Linux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 diversas bibliotecas livres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SQLite, LibC, WebKit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OpenSSL, OpenGL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zLib, FreeType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7077" y="1801746"/>
            <a:ext cx="5298325" cy="31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761850" y="41637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371275" y="37053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503375" y="24023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24128"/>
            <a:ext cx="5751576" cy="402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4957225" y="2783775"/>
            <a:ext cx="1250100" cy="676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 iniciar o dispositivo virtual criado</a:t>
            </a:r>
            <a:endParaRPr i="1"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45" name="Google Shape;245;p32"/>
          <p:cNvCxnSpPr>
            <a:stCxn id="244" idx="3"/>
          </p:cNvCxnSpPr>
          <p:nvPr/>
        </p:nvCxnSpPr>
        <p:spPr>
          <a:xfrm flipH="1" rot="10800000">
            <a:off x="6207325" y="2349375"/>
            <a:ext cx="262500" cy="772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13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50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987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 rot="10795917">
            <a:off x="2711581" y="2888688"/>
            <a:ext cx="252600" cy="32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3780000" dist="1905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 rot="10795917">
            <a:off x="5417819" y="2888688"/>
            <a:ext cx="252600" cy="32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3780000" dist="1905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o App no AVD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311700" y="1017175"/>
            <a:ext cx="45426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Clicando no botão “Play”</a:t>
            </a:r>
            <a:endParaRPr/>
          </a:p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1432642"/>
            <a:ext cx="3810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11700" y="2320425"/>
            <a:ext cx="32301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Menu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Run → Run ‘App”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Shift + F10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04650" y="3435200"/>
            <a:ext cx="32373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Teclado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Botão ESC → Voltar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Botão HOME → Home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F2 → Menu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32" y="14111"/>
            <a:ext cx="2442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no Celular</a:t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</a:t>
            </a:r>
            <a:r>
              <a:rPr lang="en"/>
              <a:t>ependendo da configuração da sua máquina de desenvolvimento, o AVD pode ficar muito lento ou mesmo nem executar</a:t>
            </a:r>
            <a:endParaRPr/>
          </a:p>
          <a:p>
            <a:pPr indent="-355600" lvl="0" marL="457200" rtl="0" algn="l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Além disso, o AVD não tem suporte a todos os recursos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Bluetooth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Movimentos realistas (para testar sensores de movimento)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Câmera do celular (que, normalmente, é melhor que as webcams)</a:t>
            </a:r>
            <a:endParaRPr/>
          </a:p>
          <a:p>
            <a:pPr indent="-355600" lvl="0" marL="457200" rtl="0" algn="l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Outras vezes, você quer ver seu App executando em um celular real</a:t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no Celular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093375"/>
            <a:ext cx="5184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Passos para executar no celular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Conecta celular via USB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Habilita “Depuração de USB” no dispositivo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7 em diante: Opções → Sobre o dispositivo →  Info. Software → Clique no N. de Compilação diversas vezes →  Voltar → Voltar → Opções do Desenv. → Depuração de USB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 outros celulares, este passo pode variar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 Android Studio, Run → Run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Android Studio detecta seu celular conectado, instala e inicia o App no celular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5133" y="105235"/>
            <a:ext cx="2412950" cy="495997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3919538" y="2144725"/>
            <a:ext cx="47784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C4C4C"/>
                </a:solidFill>
              </a:rPr>
              <a:t>Interface Gráfica</a:t>
            </a:r>
            <a:endParaRPr b="1" sz="3500">
              <a:solidFill>
                <a:srgbClr val="454F5B"/>
              </a:solidFill>
            </a:endParaRPr>
          </a:p>
        </p:txBody>
      </p:sp>
      <p:sp>
        <p:nvSpPr>
          <p:cNvPr id="287" name="Google Shape;287;p37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093375"/>
            <a:ext cx="8520600" cy="2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usa o modelo MVC – </a:t>
            </a:r>
            <a:r>
              <a:rPr i="1" lang="en"/>
              <a:t>Model</a:t>
            </a:r>
            <a:r>
              <a:rPr lang="en"/>
              <a:t>, </a:t>
            </a:r>
            <a:r>
              <a:rPr i="1" lang="en"/>
              <a:t>View</a:t>
            </a:r>
            <a:r>
              <a:rPr lang="en"/>
              <a:t>, </a:t>
            </a:r>
            <a:r>
              <a:rPr i="1" lang="en"/>
              <a:t>Controller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Model</a:t>
            </a:r>
            <a:r>
              <a:rPr lang="en"/>
              <a:t>: classes implementadas em Java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View</a:t>
            </a:r>
            <a:r>
              <a:rPr lang="en"/>
              <a:t>: componentes da Interface</a:t>
            </a:r>
            <a:br>
              <a:rPr lang="en"/>
            </a:br>
            <a:r>
              <a:rPr lang="en"/>
              <a:t>normalmente feitos em XML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Controller</a:t>
            </a:r>
            <a:r>
              <a:rPr lang="en"/>
              <a:t>: implementados em Java, </a:t>
            </a:r>
            <a:br>
              <a:rPr lang="en"/>
            </a:br>
            <a:r>
              <a:rPr lang="en"/>
              <a:t>instanciam os modelos a controlam </a:t>
            </a:r>
            <a:br>
              <a:rPr lang="en"/>
            </a:br>
            <a:r>
              <a:rPr lang="en"/>
              <a:t>as views. São conhecidas como</a:t>
            </a:r>
            <a:br>
              <a:rPr lang="en"/>
            </a:br>
            <a:r>
              <a:rPr lang="en"/>
              <a:t> “activities” no Android</a:t>
            </a:r>
            <a:endParaRPr/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MVC</a:t>
            </a:r>
            <a:endParaRPr/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6245649" y="1958618"/>
            <a:ext cx="621000" cy="621000"/>
          </a:xfrm>
          <a:prstGeom prst="smileyFace">
            <a:avLst>
              <a:gd fmla="val 4653" name="adj"/>
            </a:avLst>
          </a:prstGeom>
          <a:solidFill>
            <a:srgbClr val="EAD1DC"/>
          </a:solidFill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5492050" y="3272375"/>
            <a:ext cx="1058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br>
              <a:rPr lang="en"/>
            </a:br>
            <a:r>
              <a:rPr lang="en"/>
              <a:t>(Activity)</a:t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4325050" y="44238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br>
              <a:rPr lang="en"/>
            </a:br>
            <a:r>
              <a:rPr lang="en"/>
              <a:t>(Classes, BD)</a:t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6550450" y="44238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br>
              <a:rPr lang="en"/>
            </a:br>
            <a:r>
              <a:rPr lang="en"/>
              <a:t>(UI, Layout)</a:t>
            </a:r>
            <a:endParaRPr/>
          </a:p>
        </p:txBody>
      </p:sp>
      <p:cxnSp>
        <p:nvCxnSpPr>
          <p:cNvPr id="299" name="Google Shape;299;p38"/>
          <p:cNvCxnSpPr/>
          <p:nvPr/>
        </p:nvCxnSpPr>
        <p:spPr>
          <a:xfrm flipH="1">
            <a:off x="6014244" y="2619850"/>
            <a:ext cx="469800" cy="612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8"/>
          <p:cNvCxnSpPr/>
          <p:nvPr/>
        </p:nvCxnSpPr>
        <p:spPr>
          <a:xfrm flipH="1">
            <a:off x="5027911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8"/>
          <p:cNvCxnSpPr/>
          <p:nvPr/>
        </p:nvCxnSpPr>
        <p:spPr>
          <a:xfrm flipH="1" rot="10800000">
            <a:off x="5219822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8"/>
          <p:cNvSpPr txBox="1"/>
          <p:nvPr/>
        </p:nvSpPr>
        <p:spPr>
          <a:xfrm>
            <a:off x="5450950" y="27523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Eventos</a:t>
            </a:r>
            <a:endParaRPr i="1" sz="1300"/>
          </a:p>
        </p:txBody>
      </p:sp>
      <p:sp>
        <p:nvSpPr>
          <p:cNvPr id="303" name="Google Shape;303;p38"/>
          <p:cNvSpPr txBox="1"/>
          <p:nvPr/>
        </p:nvSpPr>
        <p:spPr>
          <a:xfrm>
            <a:off x="4296825" y="3819175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Mensagens</a:t>
            </a:r>
            <a:endParaRPr i="1" sz="1300"/>
          </a:p>
        </p:txBody>
      </p:sp>
      <p:sp>
        <p:nvSpPr>
          <p:cNvPr id="304" name="Google Shape;304;p38"/>
          <p:cNvSpPr txBox="1"/>
          <p:nvPr/>
        </p:nvSpPr>
        <p:spPr>
          <a:xfrm>
            <a:off x="5222350" y="41239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Dados</a:t>
            </a:r>
            <a:endParaRPr i="1" sz="1300"/>
          </a:p>
        </p:txBody>
      </p:sp>
      <p:cxnSp>
        <p:nvCxnSpPr>
          <p:cNvPr id="305" name="Google Shape;305;p38"/>
          <p:cNvCxnSpPr/>
          <p:nvPr/>
        </p:nvCxnSpPr>
        <p:spPr>
          <a:xfrm>
            <a:off x="6563200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8"/>
          <p:cNvSpPr txBox="1"/>
          <p:nvPr/>
        </p:nvSpPr>
        <p:spPr>
          <a:xfrm>
            <a:off x="5813769" y="3881264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Atualiza</a:t>
            </a:r>
            <a:endParaRPr i="1" sz="1300"/>
          </a:p>
        </p:txBody>
      </p:sp>
      <p:sp>
        <p:nvSpPr>
          <p:cNvPr id="307" name="Google Shape;307;p38"/>
          <p:cNvSpPr txBox="1"/>
          <p:nvPr/>
        </p:nvSpPr>
        <p:spPr>
          <a:xfrm>
            <a:off x="6846534" y="3663977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Mostra</a:t>
            </a:r>
            <a:endParaRPr i="1" sz="1300"/>
          </a:p>
        </p:txBody>
      </p:sp>
      <p:cxnSp>
        <p:nvCxnSpPr>
          <p:cNvPr id="308" name="Google Shape;308;p38"/>
          <p:cNvCxnSpPr/>
          <p:nvPr/>
        </p:nvCxnSpPr>
        <p:spPr>
          <a:xfrm rot="10800000">
            <a:off x="6632167" y="2590728"/>
            <a:ext cx="540600" cy="1792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MVC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usa o modelo MVC – </a:t>
            </a:r>
            <a:r>
              <a:rPr i="1" lang="en"/>
              <a:t>Model</a:t>
            </a:r>
            <a:r>
              <a:rPr lang="en"/>
              <a:t>, </a:t>
            </a:r>
            <a:r>
              <a:rPr i="1" lang="en"/>
              <a:t>View</a:t>
            </a:r>
            <a:r>
              <a:rPr lang="en"/>
              <a:t>, </a:t>
            </a:r>
            <a:r>
              <a:rPr i="1" lang="en"/>
              <a:t>Controller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Model</a:t>
            </a:r>
            <a:r>
              <a:rPr lang="en"/>
              <a:t>: classes implementadas em Java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View</a:t>
            </a:r>
            <a:r>
              <a:rPr lang="en"/>
              <a:t>: componentes da Interface</a:t>
            </a:r>
            <a:br>
              <a:rPr lang="en"/>
            </a:br>
            <a:r>
              <a:rPr lang="en"/>
              <a:t>normalmente feitos em XML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Controller</a:t>
            </a:r>
            <a:r>
              <a:rPr lang="en"/>
              <a:t>: implementados em Java, </a:t>
            </a:r>
            <a:br>
              <a:rPr lang="en"/>
            </a:br>
            <a:r>
              <a:rPr lang="en"/>
              <a:t>instanciam os modelos a controlam </a:t>
            </a:r>
            <a:br>
              <a:rPr lang="en"/>
            </a:br>
            <a:r>
              <a:rPr lang="en"/>
              <a:t>as views. São conhecidas como</a:t>
            </a:r>
            <a:br>
              <a:rPr lang="en"/>
            </a:br>
            <a:r>
              <a:rPr lang="en"/>
              <a:t> “activities” no Android</a:t>
            </a:r>
            <a:endParaRPr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6245649" y="1958618"/>
            <a:ext cx="621000" cy="621000"/>
          </a:xfrm>
          <a:prstGeom prst="smileyFace">
            <a:avLst>
              <a:gd fmla="val 4653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5492050" y="3272375"/>
            <a:ext cx="1058400" cy="48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Controller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(Activity)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4325050" y="44238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Model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(Classes, BD)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6550450" y="44238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br>
              <a:rPr lang="en"/>
            </a:br>
            <a:r>
              <a:rPr lang="en"/>
              <a:t>(UI, Layout)</a:t>
            </a:r>
            <a:endParaRPr/>
          </a:p>
        </p:txBody>
      </p:sp>
      <p:cxnSp>
        <p:nvCxnSpPr>
          <p:cNvPr id="320" name="Google Shape;320;p39"/>
          <p:cNvCxnSpPr/>
          <p:nvPr/>
        </p:nvCxnSpPr>
        <p:spPr>
          <a:xfrm flipH="1">
            <a:off x="6014244" y="2619850"/>
            <a:ext cx="469800" cy="612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9"/>
          <p:cNvCxnSpPr/>
          <p:nvPr/>
        </p:nvCxnSpPr>
        <p:spPr>
          <a:xfrm flipH="1">
            <a:off x="5027911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9"/>
          <p:cNvCxnSpPr/>
          <p:nvPr/>
        </p:nvCxnSpPr>
        <p:spPr>
          <a:xfrm flipH="1" rot="10800000">
            <a:off x="5219822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9"/>
          <p:cNvSpPr txBox="1"/>
          <p:nvPr/>
        </p:nvSpPr>
        <p:spPr>
          <a:xfrm>
            <a:off x="5450950" y="27523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Eventos</a:t>
            </a:r>
            <a:endParaRPr i="1" sz="1300">
              <a:solidFill>
                <a:srgbClr val="B7B7B7"/>
              </a:solidFill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296825" y="3819175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Mensagens</a:t>
            </a:r>
            <a:endParaRPr i="1" sz="1300">
              <a:solidFill>
                <a:srgbClr val="B7B7B7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5222350" y="41239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Dados</a:t>
            </a:r>
            <a:endParaRPr i="1" sz="1300">
              <a:solidFill>
                <a:srgbClr val="B7B7B7"/>
              </a:solidFill>
            </a:endParaRPr>
          </a:p>
        </p:txBody>
      </p:sp>
      <p:cxnSp>
        <p:nvCxnSpPr>
          <p:cNvPr id="326" name="Google Shape;326;p39"/>
          <p:cNvCxnSpPr/>
          <p:nvPr/>
        </p:nvCxnSpPr>
        <p:spPr>
          <a:xfrm>
            <a:off x="6563200" y="37951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9"/>
          <p:cNvSpPr txBox="1"/>
          <p:nvPr/>
        </p:nvSpPr>
        <p:spPr>
          <a:xfrm>
            <a:off x="5813769" y="3881264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Atualiza</a:t>
            </a:r>
            <a:endParaRPr i="1" sz="1300"/>
          </a:p>
        </p:txBody>
      </p:sp>
      <p:sp>
        <p:nvSpPr>
          <p:cNvPr id="328" name="Google Shape;328;p39"/>
          <p:cNvSpPr txBox="1"/>
          <p:nvPr/>
        </p:nvSpPr>
        <p:spPr>
          <a:xfrm>
            <a:off x="6846534" y="3663977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Mostra</a:t>
            </a:r>
            <a:endParaRPr i="1" sz="1300"/>
          </a:p>
        </p:txBody>
      </p:sp>
      <p:cxnSp>
        <p:nvCxnSpPr>
          <p:cNvPr id="329" name="Google Shape;329;p39"/>
          <p:cNvCxnSpPr/>
          <p:nvPr/>
        </p:nvCxnSpPr>
        <p:spPr>
          <a:xfrm rot="10800000">
            <a:off x="6632167" y="2590728"/>
            <a:ext cx="540600" cy="1792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9"/>
          <p:cNvSpPr txBox="1"/>
          <p:nvPr/>
        </p:nvSpPr>
        <p:spPr>
          <a:xfrm>
            <a:off x="7504275" y="2805100"/>
            <a:ext cx="1250100" cy="676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Nesta parte,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focaremos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 View</a:t>
            </a:r>
            <a:endParaRPr sz="1300"/>
          </a:p>
        </p:txBody>
      </p:sp>
      <p:cxnSp>
        <p:nvCxnSpPr>
          <p:cNvPr id="331" name="Google Shape;331;p39"/>
          <p:cNvCxnSpPr>
            <a:endCxn id="330" idx="2"/>
          </p:cNvCxnSpPr>
          <p:nvPr/>
        </p:nvCxnSpPr>
        <p:spPr>
          <a:xfrm flipH="1" rot="10800000">
            <a:off x="7725825" y="3481300"/>
            <a:ext cx="403500" cy="843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Gráfica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311700" y="3391475"/>
            <a:ext cx="85206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Gerando Códigos em Java manualmente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Instanciando objetos de componentes gráficos (Views) manualmente e </a:t>
            </a:r>
            <a:br>
              <a:rPr lang="en"/>
            </a:br>
            <a:r>
              <a:rPr lang="en"/>
              <a:t>adicionando-os à interface (similar ao feito no Swing)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recomendado por quebrar o modelo MVC.</a:t>
            </a:r>
            <a:endParaRPr/>
          </a:p>
        </p:txBody>
      </p:sp>
      <p:sp>
        <p:nvSpPr>
          <p:cNvPr id="338" name="Google Shape;338;p4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311700" y="1093375"/>
            <a:ext cx="8520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interface gráfica pode ser feita de três formas: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Usando o Editor do Android Studio (Design)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editor irá gerar um XML do Layout automaticamente</a:t>
            </a:r>
            <a:endParaRPr/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11700" y="2078575"/>
            <a:ext cx="85206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Editando o XML (Text) manualmente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Android faz um parse do XML do Layout e gera internamente os objetos dos componentes (Views). Este processo é conhecido como “inflate” do XML.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Toda tag XML tem uma classe Java correspondente (subclasse da classe View)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 Text</a:t>
            </a:r>
            <a:endParaRPr/>
          </a:p>
        </p:txBody>
      </p:sp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311700" y="933925"/>
            <a:ext cx="31737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Do design ao text</a:t>
            </a:r>
            <a:endParaRPr/>
          </a:p>
          <a:p>
            <a:pPr indent="-330200" lvl="1" marL="914400" rtl="0" algn="l">
              <a:lnSpc>
                <a:spcPct val="90000"/>
              </a:lnSpc>
              <a:spcBef>
                <a:spcPts val="100"/>
              </a:spcBef>
              <a:spcAft>
                <a:spcPts val="1600"/>
              </a:spcAft>
              <a:buSzPts val="1600"/>
              <a:buChar char="▢"/>
            </a:pPr>
            <a:r>
              <a:rPr lang="en"/>
              <a:t>Na prática, alternamos</a:t>
            </a:r>
            <a:br>
              <a:rPr lang="en"/>
            </a:br>
            <a:r>
              <a:rPr lang="en"/>
              <a:t>entre os dois</a:t>
            </a:r>
            <a:endParaRPr/>
          </a:p>
        </p:txBody>
      </p:sp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0" y="1954400"/>
            <a:ext cx="6053700" cy="31893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=".MainActivity"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="Hello World!"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:layout_constraintRight_toRightOf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rgbClr val="7F0055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25" y="0"/>
            <a:ext cx="4353275" cy="305807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1"/>
          <p:cNvSpPr/>
          <p:nvPr/>
        </p:nvSpPr>
        <p:spPr>
          <a:xfrm rot="10800000">
            <a:off x="3979339" y="1150064"/>
            <a:ext cx="635100" cy="635100"/>
          </a:xfrm>
          <a:prstGeom prst="leftUpArrow">
            <a:avLst/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6214547" y="3237111"/>
            <a:ext cx="635100" cy="635100"/>
          </a:xfrm>
          <a:prstGeom prst="leftUpArrow">
            <a:avLst/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3386675" y="1488725"/>
            <a:ext cx="1883825" cy="2624675"/>
          </a:xfrm>
          <a:custGeom>
            <a:rect b="b" l="l" r="r" t="t"/>
            <a:pathLst>
              <a:path extrusionOk="0" h="104987" w="75353">
                <a:moveTo>
                  <a:pt x="0" y="104987"/>
                </a:moveTo>
                <a:cubicBezTo>
                  <a:pt x="8984" y="102964"/>
                  <a:pt x="41345" y="110349"/>
                  <a:pt x="53904" y="92851"/>
                </a:cubicBezTo>
                <a:cubicBezTo>
                  <a:pt x="66463" y="75353"/>
                  <a:pt x="71778" y="15475"/>
                  <a:pt x="75353" y="0"/>
                </a:cubicBezTo>
              </a:path>
            </a:pathLst>
          </a:cu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3773311"/>
            <a:ext cx="88323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C++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Código é executado diretamente pelo processador do dispositivo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Permite utilizar bibliotecas existentes desenvolvidas em C/C++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940975"/>
            <a:ext cx="8832300" cy="15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Aplicativos Android podem ser desenvolvidos nas linguagens: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Java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Recomendada para quem está aprendendo a programar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Além de ser usado pelo Android, é usado em milhares de outros projetos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Comunidade imensa de programadores. Maior documentação e oportunidades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2141361"/>
            <a:ext cx="8832300" cy="20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Kotlin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Linguagem oficial do Android, desde 2017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Possui uma sintaxe mais limpa que o Java, dentre outras vantagens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Fácil de aprender, principalmente se você já conhece Java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Compilado para o mesmo bytecode do Java, executado pela máquina virtual java (JVM)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Usado basicamente apenas pelo Android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</a:t>
            </a:r>
            <a:endParaRPr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311700" y="3028008"/>
            <a:ext cx="86841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Todo componente (botões, textos, etc) deve estar dentro de um Layout</a:t>
            </a:r>
            <a:endParaRPr/>
          </a:p>
        </p:txBody>
      </p:sp>
      <p:sp>
        <p:nvSpPr>
          <p:cNvPr id="359" name="Google Shape;359;p4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311700" y="3575767"/>
            <a:ext cx="86841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Principais Layouts: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ConstraintLayout (recomendado)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RelativeLayout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LinearLayout</a:t>
            </a:r>
            <a:endParaRPr/>
          </a:p>
        </p:txBody>
      </p:sp>
      <p:sp>
        <p:nvSpPr>
          <p:cNvPr id="361" name="Google Shape;361;p42"/>
          <p:cNvSpPr txBox="1"/>
          <p:nvPr>
            <p:ph idx="1" type="body"/>
          </p:nvPr>
        </p:nvSpPr>
        <p:spPr>
          <a:xfrm>
            <a:off x="311700" y="900053"/>
            <a:ext cx="86841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Layouts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Agrupam componentes UI (Views) relacionados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Podem ter outros Layouts internamente (que agruparão outras Views)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Definem como os componentes serão posicionados na tela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aos layouts do Swing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Layouts são classes (e tags) que herdam a classe ViewGroup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/>
          <p:nvPr/>
        </p:nvSpPr>
        <p:spPr>
          <a:xfrm>
            <a:off x="0" y="0"/>
            <a:ext cx="6022800" cy="5143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=".MainActivity"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="Hello World!"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:layout_constraintRight_toRightOf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="@+id/textIntroducao"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="42dp"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="32dp"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="Introdução ao 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91" y="1287450"/>
            <a:ext cx="2288450" cy="10414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60000" dist="19050">
              <a:srgbClr val="000000">
                <a:alpha val="50000"/>
              </a:srgbClr>
            </a:outerShdw>
          </a:effectLst>
        </p:spPr>
      </p:pic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600" y="888475"/>
            <a:ext cx="2017600" cy="3293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60000" dist="19050">
              <a:srgbClr val="000000">
                <a:alpha val="50000"/>
              </a:srgbClr>
            </a:outerShdw>
          </a:effectLst>
        </p:spPr>
      </p:pic>
      <p:sp>
        <p:nvSpPr>
          <p:cNvPr id="369" name="Google Shape;369;p43"/>
          <p:cNvSpPr txBox="1"/>
          <p:nvPr>
            <p:ph type="title"/>
          </p:nvPr>
        </p:nvSpPr>
        <p:spPr>
          <a:xfrm>
            <a:off x="6577200" y="0"/>
            <a:ext cx="25599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370" name="Google Shape;370;p4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43"/>
          <p:cNvSpPr/>
          <p:nvPr/>
        </p:nvSpPr>
        <p:spPr>
          <a:xfrm>
            <a:off x="7002150" y="719325"/>
            <a:ext cx="11625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6524775" y="1287700"/>
            <a:ext cx="50700" cy="104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282216" y="1926175"/>
            <a:ext cx="550325" cy="2758725"/>
          </a:xfrm>
          <a:custGeom>
            <a:rect b="b" l="l" r="r" t="t"/>
            <a:pathLst>
              <a:path extrusionOk="0" h="110349" w="22013">
                <a:moveTo>
                  <a:pt x="22013" y="110349"/>
                </a:moveTo>
                <a:cubicBezTo>
                  <a:pt x="18344" y="101224"/>
                  <a:pt x="94" y="73989"/>
                  <a:pt x="0" y="55597"/>
                </a:cubicBezTo>
                <a:cubicBezTo>
                  <a:pt x="-94" y="37206"/>
                  <a:pt x="17874" y="9266"/>
                  <a:pt x="21449" y="0"/>
                </a:cubicBezTo>
              </a:path>
            </a:pathLst>
          </a:cu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4" name="Google Shape;374;p43"/>
          <p:cNvSpPr/>
          <p:nvPr/>
        </p:nvSpPr>
        <p:spPr>
          <a:xfrm>
            <a:off x="3873500" y="2180175"/>
            <a:ext cx="1343075" cy="1869725"/>
          </a:xfrm>
          <a:custGeom>
            <a:rect b="b" l="l" r="r" t="t"/>
            <a:pathLst>
              <a:path extrusionOk="0" h="74789" w="53723">
                <a:moveTo>
                  <a:pt x="0" y="74789"/>
                </a:moveTo>
                <a:cubicBezTo>
                  <a:pt x="8655" y="66746"/>
                  <a:pt x="44968" y="38994"/>
                  <a:pt x="51929" y="26529"/>
                </a:cubicBezTo>
                <a:cubicBezTo>
                  <a:pt x="58891" y="14064"/>
                  <a:pt x="43462" y="4422"/>
                  <a:pt x="41769" y="0"/>
                </a:cubicBezTo>
              </a:path>
            </a:pathLst>
          </a:cu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ConstraintLayout</a:t>
            </a:r>
            <a:endParaRPr/>
          </a:p>
        </p:txBody>
      </p:sp>
      <p:sp>
        <p:nvSpPr>
          <p:cNvPr id="380" name="Google Shape;380;p44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Posiciona elementos com base em outros, de forma relativa</a:t>
            </a:r>
            <a:endParaRPr/>
          </a:p>
        </p:txBody>
      </p:sp>
      <p:sp>
        <p:nvSpPr>
          <p:cNvPr id="381" name="Google Shape;381;p4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91" y="1574525"/>
            <a:ext cx="3886751" cy="29060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141" y="2157408"/>
            <a:ext cx="3886199" cy="2907792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(</a:t>
            </a:r>
            <a:r>
              <a:rPr i="1" lang="en"/>
              <a:t>Resources</a:t>
            </a:r>
            <a:r>
              <a:rPr lang="en"/>
              <a:t>)</a:t>
            </a:r>
            <a:endParaRPr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311700" y="1093375"/>
            <a:ext cx="8520600" cy="21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Recursos são arquivos externos ao seu código-fonte (java)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“externalizados” do seu código para serem mantidos independentemente e mais facilmente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Ficam na pasta “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</a:t>
            </a:r>
            <a:r>
              <a:rPr lang="en"/>
              <a:t>”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Imagens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Layouts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Menus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Outros valores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Strings, dimensões, estilos, etc</a:t>
            </a:r>
            <a:endParaRPr/>
          </a:p>
        </p:txBody>
      </p:sp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(</a:t>
            </a:r>
            <a:r>
              <a:rPr i="1" lang="en"/>
              <a:t>Resources</a:t>
            </a:r>
            <a:r>
              <a:rPr lang="en"/>
              <a:t>)</a:t>
            </a:r>
            <a:endParaRPr/>
          </a:p>
        </p:txBody>
      </p:sp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6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 de recursos de Strings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res/values/strings.xml</a:t>
            </a:r>
            <a:r>
              <a:rPr lang="en"/>
              <a:t>)</a:t>
            </a:r>
            <a:endParaRPr/>
          </a:p>
        </p:txBody>
      </p:sp>
      <p:sp>
        <p:nvSpPr>
          <p:cNvPr id="398" name="Google Shape;398;p46"/>
          <p:cNvSpPr txBox="1"/>
          <p:nvPr>
            <p:ph idx="1" type="body"/>
          </p:nvPr>
        </p:nvSpPr>
        <p:spPr>
          <a:xfrm>
            <a:off x="311700" y="2644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acessados pelo nome usando o “@”:</a:t>
            </a:r>
            <a:endParaRPr/>
          </a:p>
        </p:txBody>
      </p:sp>
      <p:sp>
        <p:nvSpPr>
          <p:cNvPr id="399" name="Google Shape;399;p46"/>
          <p:cNvSpPr/>
          <p:nvPr/>
        </p:nvSpPr>
        <p:spPr>
          <a:xfrm>
            <a:off x="880533" y="1608675"/>
            <a:ext cx="6022800" cy="8679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name=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"app_name"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&gt;PlainText&lt;/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name=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"introducao"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Introdução ao Android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0" name="Google Shape;400;p46"/>
          <p:cNvSpPr/>
          <p:nvPr/>
        </p:nvSpPr>
        <p:spPr>
          <a:xfrm>
            <a:off x="880525" y="3111525"/>
            <a:ext cx="6022800" cy="18036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="@+id/textIntroducao"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="42dp"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="32dp"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@string/introducao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1" name="Google Shape;401;p46"/>
          <p:cNvSpPr/>
          <p:nvPr/>
        </p:nvSpPr>
        <p:spPr>
          <a:xfrm>
            <a:off x="3605400" y="2229550"/>
            <a:ext cx="2066625" cy="2132200"/>
          </a:xfrm>
          <a:custGeom>
            <a:rect b="b" l="l" r="r" t="t"/>
            <a:pathLst>
              <a:path extrusionOk="0" h="85288" w="82665">
                <a:moveTo>
                  <a:pt x="35559" y="85288"/>
                </a:moveTo>
                <a:cubicBezTo>
                  <a:pt x="43320" y="74978"/>
                  <a:pt x="88053" y="37640"/>
                  <a:pt x="82126" y="23425"/>
                </a:cubicBezTo>
                <a:cubicBezTo>
                  <a:pt x="76200" y="9210"/>
                  <a:pt x="13688" y="3904"/>
                  <a:pt x="0" y="0"/>
                </a:cubicBezTo>
              </a:path>
            </a:pathLst>
          </a:cu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sp>
        <p:nvSpPr>
          <p:cNvPr id="407" name="Google Shape;407;p47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as partes da tela que o usuário vê e interage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Assim como no Swing, são objetos de uma determinada classe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Possuem atributos e métodos</a:t>
            </a:r>
            <a:endParaRPr/>
          </a:p>
          <a:p>
            <a:pPr indent="-355600" lvl="0" marL="457200" rtl="0" algn="l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Os c</a:t>
            </a:r>
            <a:r>
              <a:rPr lang="en"/>
              <a:t>omponentes são também chamados de </a:t>
            </a:r>
            <a:r>
              <a:rPr i="1" lang="en"/>
              <a:t>views</a:t>
            </a:r>
            <a:r>
              <a:rPr lang="en"/>
              <a:t>, pois todas as classes que as implementam herdam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View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55600" lvl="0" marL="457200" rtl="0" algn="l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Exemplos de componentes (</a:t>
            </a:r>
            <a:r>
              <a:rPr i="1" lang="en"/>
              <a:t>views</a:t>
            </a:r>
            <a:r>
              <a:rPr lang="en"/>
              <a:t>):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TextView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EditText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CheckBox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Button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ImageView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08" name="Google Shape;408;p4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11" y="830492"/>
            <a:ext cx="7308188" cy="2315613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4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TextView</a:t>
            </a:r>
            <a:endParaRPr/>
          </a:p>
        </p:txBody>
      </p:sp>
      <p:sp>
        <p:nvSpPr>
          <p:cNvPr id="415" name="Google Shape;415;p48"/>
          <p:cNvSpPr txBox="1"/>
          <p:nvPr>
            <p:ph idx="1" type="body"/>
          </p:nvPr>
        </p:nvSpPr>
        <p:spPr>
          <a:xfrm>
            <a:off x="21658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Representa um texto (label)</a:t>
            </a:r>
            <a:endParaRPr/>
          </a:p>
        </p:txBody>
      </p:sp>
      <p:sp>
        <p:nvSpPr>
          <p:cNvPr id="416" name="Google Shape;416;p4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4189450" y="1972350"/>
            <a:ext cx="10515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Selecione 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18" name="Google Shape;418;p48"/>
          <p:cNvCxnSpPr>
            <a:endCxn id="417" idx="1"/>
          </p:cNvCxnSpPr>
          <p:nvPr/>
        </p:nvCxnSpPr>
        <p:spPr>
          <a:xfrm>
            <a:off x="3710950" y="1199550"/>
            <a:ext cx="478500" cy="1006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8"/>
          <p:cNvSpPr txBox="1"/>
          <p:nvPr/>
        </p:nvSpPr>
        <p:spPr>
          <a:xfrm>
            <a:off x="5484850" y="1972350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20" name="Google Shape;420;p48"/>
          <p:cNvCxnSpPr>
            <a:endCxn id="419" idx="0"/>
          </p:cNvCxnSpPr>
          <p:nvPr/>
        </p:nvCxnSpPr>
        <p:spPr>
          <a:xfrm>
            <a:off x="5592250" y="1833150"/>
            <a:ext cx="521400" cy="139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8"/>
          <p:cNvSpPr txBox="1"/>
          <p:nvPr/>
        </p:nvSpPr>
        <p:spPr>
          <a:xfrm>
            <a:off x="6167170" y="681238"/>
            <a:ext cx="1730100" cy="681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Clique no botão para selecionar um recurso (String)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22" name="Google Shape;422;p48"/>
          <p:cNvCxnSpPr>
            <a:stCxn id="421" idx="2"/>
          </p:cNvCxnSpPr>
          <p:nvPr/>
        </p:nvCxnSpPr>
        <p:spPr>
          <a:xfrm>
            <a:off x="7032220" y="1363138"/>
            <a:ext cx="1785300" cy="1387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3" name="Google Shape;4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850" y="2730425"/>
            <a:ext cx="2581500" cy="22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/>
        </p:nvSpPr>
        <p:spPr>
          <a:xfrm>
            <a:off x="3081725" y="3695325"/>
            <a:ext cx="1051500" cy="295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Novo valor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25" name="Google Shape;425;p48"/>
          <p:cNvCxnSpPr>
            <a:endCxn id="424" idx="0"/>
          </p:cNvCxnSpPr>
          <p:nvPr/>
        </p:nvCxnSpPr>
        <p:spPr>
          <a:xfrm flipH="1">
            <a:off x="3607475" y="3153825"/>
            <a:ext cx="830400" cy="541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8"/>
          <p:cNvSpPr/>
          <p:nvPr/>
        </p:nvSpPr>
        <p:spPr>
          <a:xfrm flipH="1" rot="-5400000">
            <a:off x="7028775" y="3296325"/>
            <a:ext cx="402900" cy="415500"/>
          </a:xfrm>
          <a:prstGeom prst="bentUpArrow">
            <a:avLst>
              <a:gd fmla="val 37571" name="adj1"/>
              <a:gd fmla="val 33999" name="adj2"/>
              <a:gd fmla="val 50000" name="adj3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3426183" y="4185350"/>
            <a:ext cx="312600" cy="33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75" y="2730425"/>
            <a:ext cx="2747200" cy="2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TextView</a:t>
            </a:r>
            <a:endParaRPr/>
          </a:p>
        </p:txBody>
      </p:sp>
      <p:sp>
        <p:nvSpPr>
          <p:cNvPr id="434" name="Google Shape;434;p49"/>
          <p:cNvSpPr txBox="1"/>
          <p:nvPr>
            <p:ph idx="1" type="body"/>
          </p:nvPr>
        </p:nvSpPr>
        <p:spPr>
          <a:xfrm>
            <a:off x="21658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Representa um texto (label)</a:t>
            </a:r>
            <a:endParaRPr/>
          </a:p>
        </p:txBody>
      </p:sp>
      <p:sp>
        <p:nvSpPr>
          <p:cNvPr id="435" name="Google Shape;435;p4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49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 (campo de senha apenas)</a:t>
            </a:r>
            <a:endParaRPr/>
          </a:p>
        </p:txBody>
      </p:sp>
      <p:sp>
        <p:nvSpPr>
          <p:cNvPr id="437" name="Google Shape;437;p49"/>
          <p:cNvSpPr/>
          <p:nvPr/>
        </p:nvSpPr>
        <p:spPr>
          <a:xfrm>
            <a:off x="880525" y="1663725"/>
            <a:ext cx="6675900" cy="22647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="@+id/textMessage"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="25dp"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="@string/message"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:textSize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="14dp"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EditText</a:t>
            </a:r>
            <a:endParaRPr/>
          </a:p>
        </p:txBody>
      </p:sp>
      <p:sp>
        <p:nvSpPr>
          <p:cNvPr id="443" name="Google Shape;443;p5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50"/>
          <p:cNvSpPr txBox="1"/>
          <p:nvPr>
            <p:ph idx="1" type="body"/>
          </p:nvPr>
        </p:nvSpPr>
        <p:spPr>
          <a:xfrm>
            <a:off x="2165900" y="187450"/>
            <a:ext cx="6714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Texto de entrada do usuário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Vários tipos:</a:t>
            </a:r>
            <a:r>
              <a:rPr lang="en" sz="1800"/>
              <a:t> </a:t>
            </a:r>
            <a:r>
              <a:rPr lang="en" sz="1800">
                <a:latin typeface="Courier"/>
                <a:ea typeface="Courier"/>
                <a:cs typeface="Courier"/>
                <a:sym typeface="Courier"/>
              </a:rPr>
              <a:t>text, textPassword, number, etc</a:t>
            </a:r>
            <a:r>
              <a:rPr lang="en" sz="1800"/>
              <a:t> </a:t>
            </a:r>
            <a:endParaRPr sz="1800"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272"/>
            <a:ext cx="9143999" cy="253545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50"/>
          <p:cNvSpPr txBox="1"/>
          <p:nvPr/>
        </p:nvSpPr>
        <p:spPr>
          <a:xfrm>
            <a:off x="311209" y="4003504"/>
            <a:ext cx="10515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Tipos de entrada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47" name="Google Shape;447;p50"/>
          <p:cNvCxnSpPr>
            <a:endCxn id="446" idx="0"/>
          </p:cNvCxnSpPr>
          <p:nvPr/>
        </p:nvCxnSpPr>
        <p:spPr>
          <a:xfrm flipH="1">
            <a:off x="836959" y="1848904"/>
            <a:ext cx="525900" cy="215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0"/>
          <p:cNvSpPr txBox="1"/>
          <p:nvPr/>
        </p:nvSpPr>
        <p:spPr>
          <a:xfrm>
            <a:off x="1784565" y="4003504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49" name="Google Shape;449;p50"/>
          <p:cNvCxnSpPr>
            <a:endCxn id="448" idx="0"/>
          </p:cNvCxnSpPr>
          <p:nvPr/>
        </p:nvCxnSpPr>
        <p:spPr>
          <a:xfrm flipH="1">
            <a:off x="2413365" y="3217204"/>
            <a:ext cx="1128600" cy="786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0"/>
          <p:cNvSpPr txBox="1"/>
          <p:nvPr/>
        </p:nvSpPr>
        <p:spPr>
          <a:xfrm>
            <a:off x="5143475" y="4003500"/>
            <a:ext cx="2526300" cy="651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Diga o ID do componente. Ele será usado para acessar o valor digitado a partir do Java</a:t>
            </a:r>
            <a:endParaRPr sz="1300"/>
          </a:p>
        </p:txBody>
      </p:sp>
      <p:cxnSp>
        <p:nvCxnSpPr>
          <p:cNvPr id="451" name="Google Shape;451;p50"/>
          <p:cNvCxnSpPr>
            <a:endCxn id="450" idx="0"/>
          </p:cNvCxnSpPr>
          <p:nvPr/>
        </p:nvCxnSpPr>
        <p:spPr>
          <a:xfrm flipH="1">
            <a:off x="6406625" y="1848000"/>
            <a:ext cx="1324200" cy="2155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50"/>
          <p:cNvSpPr txBox="1"/>
          <p:nvPr/>
        </p:nvSpPr>
        <p:spPr>
          <a:xfrm>
            <a:off x="3464020" y="4003504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53" name="Google Shape;453;p50"/>
          <p:cNvCxnSpPr>
            <a:endCxn id="452" idx="0"/>
          </p:cNvCxnSpPr>
          <p:nvPr/>
        </p:nvCxnSpPr>
        <p:spPr>
          <a:xfrm>
            <a:off x="3378820" y="3625204"/>
            <a:ext cx="714000" cy="378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EditText</a:t>
            </a:r>
            <a:endParaRPr/>
          </a:p>
        </p:txBody>
      </p:sp>
      <p:sp>
        <p:nvSpPr>
          <p:cNvPr id="459" name="Google Shape;459;p5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1"/>
          <p:cNvSpPr txBox="1"/>
          <p:nvPr>
            <p:ph idx="1" type="body"/>
          </p:nvPr>
        </p:nvSpPr>
        <p:spPr>
          <a:xfrm>
            <a:off x="2165900" y="187450"/>
            <a:ext cx="6714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Texto de entrada do usuário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Vários tipos:</a:t>
            </a:r>
            <a:r>
              <a:rPr lang="en" sz="1800"/>
              <a:t> </a:t>
            </a:r>
            <a:r>
              <a:rPr lang="en" sz="1800">
                <a:latin typeface="Courier"/>
                <a:ea typeface="Courier"/>
                <a:cs typeface="Courier"/>
                <a:sym typeface="Courier"/>
              </a:rPr>
              <a:t>text, textPassword, number, etc</a:t>
            </a:r>
            <a:r>
              <a:rPr lang="en" sz="1800"/>
              <a:t> </a:t>
            </a:r>
            <a:endParaRPr sz="1800"/>
          </a:p>
        </p:txBody>
      </p:sp>
      <p:sp>
        <p:nvSpPr>
          <p:cNvPr id="461" name="Google Shape;461;p51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 (campo de senha apenas)</a:t>
            </a:r>
            <a:endParaRPr/>
          </a:p>
        </p:txBody>
      </p:sp>
      <p:sp>
        <p:nvSpPr>
          <p:cNvPr id="462" name="Google Shape;462;p51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EditText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="0dp"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:inputType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="textPassword"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="@id/editLogin"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="@id/editLogin"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:layout_constraintBaseline_toBaselineOf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="@id/textPassword"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093375"/>
            <a:ext cx="29337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Studio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Instalação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Hello World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Interface Gráfica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Activities e </a:t>
            </a:r>
            <a:r>
              <a:rPr lang="en"/>
              <a:t>Intents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Preferências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Listas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Banco de Dados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289144" y="559975"/>
            <a:ext cx="34377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Aplicativo de </a:t>
            </a:r>
            <a:br>
              <a:rPr lang="en"/>
            </a:br>
            <a:r>
              <a:rPr lang="en"/>
              <a:t>Exemplo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798" y="2083500"/>
            <a:ext cx="1828799" cy="288036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607" y="169075"/>
            <a:ext cx="1828799" cy="288036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02" y="1125374"/>
            <a:ext cx="1828799" cy="2882189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CheckBox</a:t>
            </a:r>
            <a:endParaRPr/>
          </a:p>
        </p:txBody>
      </p:sp>
      <p:sp>
        <p:nvSpPr>
          <p:cNvPr id="468" name="Google Shape;468;p52"/>
          <p:cNvSpPr txBox="1"/>
          <p:nvPr>
            <p:ph idx="1" type="body"/>
          </p:nvPr>
        </p:nvSpPr>
        <p:spPr>
          <a:xfrm>
            <a:off x="26230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Caixa de seleção</a:t>
            </a:r>
            <a:endParaRPr/>
          </a:p>
        </p:txBody>
      </p:sp>
      <p:sp>
        <p:nvSpPr>
          <p:cNvPr id="469" name="Google Shape;469;p5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25" y="733550"/>
            <a:ext cx="8279000" cy="3443401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52"/>
          <p:cNvSpPr txBox="1"/>
          <p:nvPr/>
        </p:nvSpPr>
        <p:spPr>
          <a:xfrm>
            <a:off x="470056" y="4440942"/>
            <a:ext cx="1128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72" name="Google Shape;472;p52"/>
          <p:cNvCxnSpPr>
            <a:endCxn id="471" idx="0"/>
          </p:cNvCxnSpPr>
          <p:nvPr/>
        </p:nvCxnSpPr>
        <p:spPr>
          <a:xfrm flipH="1">
            <a:off x="1034356" y="1897842"/>
            <a:ext cx="912900" cy="2543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2"/>
          <p:cNvSpPr txBox="1"/>
          <p:nvPr/>
        </p:nvSpPr>
        <p:spPr>
          <a:xfrm>
            <a:off x="1752211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74" name="Google Shape;474;p52"/>
          <p:cNvCxnSpPr>
            <a:endCxn id="473" idx="0"/>
          </p:cNvCxnSpPr>
          <p:nvPr/>
        </p:nvCxnSpPr>
        <p:spPr>
          <a:xfrm flipH="1">
            <a:off x="2381011" y="3302149"/>
            <a:ext cx="970500" cy="1138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2"/>
          <p:cNvCxnSpPr/>
          <p:nvPr/>
        </p:nvCxnSpPr>
        <p:spPr>
          <a:xfrm flipH="1">
            <a:off x="6642400" y="1312325"/>
            <a:ext cx="1104600" cy="3128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52"/>
          <p:cNvSpPr txBox="1"/>
          <p:nvPr/>
        </p:nvSpPr>
        <p:spPr>
          <a:xfrm>
            <a:off x="3163365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77" name="Google Shape;477;p52"/>
          <p:cNvCxnSpPr>
            <a:endCxn id="476" idx="0"/>
          </p:cNvCxnSpPr>
          <p:nvPr/>
        </p:nvCxnSpPr>
        <p:spPr>
          <a:xfrm>
            <a:off x="3718365" y="3372649"/>
            <a:ext cx="73800" cy="1068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52"/>
          <p:cNvSpPr txBox="1"/>
          <p:nvPr/>
        </p:nvSpPr>
        <p:spPr>
          <a:xfrm>
            <a:off x="4574520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Mude o texto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79" name="Google Shape;479;p52"/>
          <p:cNvSpPr txBox="1"/>
          <p:nvPr/>
        </p:nvSpPr>
        <p:spPr>
          <a:xfrm>
            <a:off x="5985675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80" name="Google Shape;480;p52"/>
          <p:cNvCxnSpPr>
            <a:endCxn id="478" idx="0"/>
          </p:cNvCxnSpPr>
          <p:nvPr/>
        </p:nvCxnSpPr>
        <p:spPr>
          <a:xfrm>
            <a:off x="5101320" y="3379549"/>
            <a:ext cx="102000" cy="1061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CheckBox</a:t>
            </a:r>
            <a:endParaRPr/>
          </a:p>
        </p:txBody>
      </p:sp>
      <p:sp>
        <p:nvSpPr>
          <p:cNvPr id="486" name="Google Shape;486;p53"/>
          <p:cNvSpPr txBox="1"/>
          <p:nvPr>
            <p:ph idx="1" type="body"/>
          </p:nvPr>
        </p:nvSpPr>
        <p:spPr>
          <a:xfrm>
            <a:off x="26230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Caixa de seleção</a:t>
            </a:r>
            <a:endParaRPr/>
          </a:p>
        </p:txBody>
      </p:sp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CheckBox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="@+id/checkSaveLogin"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="@string/saveLogin"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:textColor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#777777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495" name="Google Shape;495;p54"/>
          <p:cNvSpPr txBox="1"/>
          <p:nvPr>
            <p:ph idx="1" type="body"/>
          </p:nvPr>
        </p:nvSpPr>
        <p:spPr>
          <a:xfrm>
            <a:off x="20896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Botão clicável</a:t>
            </a:r>
            <a:endParaRPr/>
          </a:p>
        </p:txBody>
      </p:sp>
      <p:sp>
        <p:nvSpPr>
          <p:cNvPr id="496" name="Google Shape;496;p5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1818"/>
            <a:ext cx="9143999" cy="291986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8" name="Google Shape;498;p54"/>
          <p:cNvSpPr txBox="1"/>
          <p:nvPr/>
        </p:nvSpPr>
        <p:spPr>
          <a:xfrm>
            <a:off x="470056" y="4440942"/>
            <a:ext cx="1128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99" name="Google Shape;499;p54"/>
          <p:cNvCxnSpPr>
            <a:endCxn id="498" idx="0"/>
          </p:cNvCxnSpPr>
          <p:nvPr/>
        </p:nvCxnSpPr>
        <p:spPr>
          <a:xfrm flipH="1">
            <a:off x="1034356" y="1488642"/>
            <a:ext cx="94500" cy="2952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4"/>
          <p:cNvSpPr txBox="1"/>
          <p:nvPr/>
        </p:nvSpPr>
        <p:spPr>
          <a:xfrm>
            <a:off x="1752211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01" name="Google Shape;501;p54"/>
          <p:cNvCxnSpPr>
            <a:endCxn id="500" idx="0"/>
          </p:cNvCxnSpPr>
          <p:nvPr/>
        </p:nvCxnSpPr>
        <p:spPr>
          <a:xfrm flipH="1">
            <a:off x="2381011" y="3739549"/>
            <a:ext cx="518700" cy="701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54"/>
          <p:cNvCxnSpPr/>
          <p:nvPr/>
        </p:nvCxnSpPr>
        <p:spPr>
          <a:xfrm flipH="1">
            <a:off x="6642375" y="1742725"/>
            <a:ext cx="1076400" cy="2698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54"/>
          <p:cNvSpPr txBox="1"/>
          <p:nvPr/>
        </p:nvSpPr>
        <p:spPr>
          <a:xfrm>
            <a:off x="3163365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04" name="Google Shape;504;p54"/>
          <p:cNvCxnSpPr>
            <a:endCxn id="503" idx="0"/>
          </p:cNvCxnSpPr>
          <p:nvPr/>
        </p:nvCxnSpPr>
        <p:spPr>
          <a:xfrm>
            <a:off x="3407865" y="3499549"/>
            <a:ext cx="384300" cy="941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4"/>
          <p:cNvSpPr txBox="1"/>
          <p:nvPr/>
        </p:nvSpPr>
        <p:spPr>
          <a:xfrm>
            <a:off x="4574520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Mude o texto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5985675" y="4440949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07" name="Google Shape;507;p54"/>
          <p:cNvCxnSpPr>
            <a:endCxn id="505" idx="0"/>
          </p:cNvCxnSpPr>
          <p:nvPr/>
        </p:nvCxnSpPr>
        <p:spPr>
          <a:xfrm>
            <a:off x="4536720" y="3563149"/>
            <a:ext cx="666600" cy="877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2089694" y="187442"/>
            <a:ext cx="3886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Botão clicável</a:t>
            </a:r>
            <a:endParaRPr/>
          </a:p>
        </p:txBody>
      </p:sp>
      <p:sp>
        <p:nvSpPr>
          <p:cNvPr id="514" name="Google Shape;514;p5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5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Button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="@+id/buttonEnter"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="@string/enter"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="@+id/checkSaveLogin"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arquivo “res/values/themes/themes.xml” é possível mudar as cores básicas do tema do seu aplicativo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Na verdade, é possível personalizar basicamente todos os componentes do aplicativo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Entretanto, os detalhes desse arquivo vão além do escopo do curso</a:t>
            </a:r>
            <a:endParaRPr/>
          </a:p>
        </p:txBody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29" name="Google Shape;529;p5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7"/>
          <p:cNvSpPr/>
          <p:nvPr/>
        </p:nvSpPr>
        <p:spPr>
          <a:xfrm>
            <a:off x="0" y="1200858"/>
            <a:ext cx="9144000" cy="3520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style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="Theme.PlainText"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parent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="Theme.MaterialComponents.DayNight.DarkActionBar"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Primary brand color. --&gt;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="colorPrimary"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="colorPrimaryVariant"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="colorOnPrimary"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Secondary brand color. --&gt;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="colorSecondary"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="colorSecondaryVariant"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="colorOnSecondary"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Status bar color. --&gt;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="android:statusBarColor"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:targetApi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="l"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#565758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Customize your theme here. --&gt;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b="1"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="android:textColor"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&gt;#39393a&lt;/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style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6490700" y="2123900"/>
            <a:ext cx="2502300" cy="30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Fundo da barra do app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32" name="Google Shape;532;p57"/>
          <p:cNvCxnSpPr>
            <a:stCxn id="531" idx="1"/>
          </p:cNvCxnSpPr>
          <p:nvPr/>
        </p:nvCxnSpPr>
        <p:spPr>
          <a:xfrm rot="10800000">
            <a:off x="4445000" y="2169650"/>
            <a:ext cx="2045700" cy="104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7"/>
          <p:cNvSpPr txBox="1"/>
          <p:nvPr/>
        </p:nvSpPr>
        <p:spPr>
          <a:xfrm>
            <a:off x="6490700" y="3024189"/>
            <a:ext cx="2502300" cy="30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Fundo da barra do relógio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34" name="Google Shape;534;p57"/>
          <p:cNvCxnSpPr>
            <a:stCxn id="533" idx="1"/>
          </p:cNvCxnSpPr>
          <p:nvPr/>
        </p:nvCxnSpPr>
        <p:spPr>
          <a:xfrm flipH="1">
            <a:off x="6279500" y="3174339"/>
            <a:ext cx="211200" cy="304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7"/>
          <p:cNvSpPr txBox="1"/>
          <p:nvPr/>
        </p:nvSpPr>
        <p:spPr>
          <a:xfrm>
            <a:off x="6490700" y="2566989"/>
            <a:ext cx="2502300" cy="30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Texto dos botões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36" name="Google Shape;536;p57"/>
          <p:cNvCxnSpPr>
            <a:stCxn id="535" idx="1"/>
          </p:cNvCxnSpPr>
          <p:nvPr/>
        </p:nvCxnSpPr>
        <p:spPr>
          <a:xfrm rot="10800000">
            <a:off x="4628300" y="2532939"/>
            <a:ext cx="1862400" cy="184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57"/>
          <p:cNvSpPr txBox="1"/>
          <p:nvPr/>
        </p:nvSpPr>
        <p:spPr>
          <a:xfrm>
            <a:off x="5500100" y="4264575"/>
            <a:ext cx="1862400" cy="30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Textos das telas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38" name="Google Shape;538;p57"/>
          <p:cNvCxnSpPr>
            <a:stCxn id="537" idx="1"/>
          </p:cNvCxnSpPr>
          <p:nvPr/>
        </p:nvCxnSpPr>
        <p:spPr>
          <a:xfrm rot="10800000">
            <a:off x="4205000" y="4070925"/>
            <a:ext cx="1295100" cy="343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57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45" name="Google Shape;545;p5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58"/>
          <p:cNvSpPr txBox="1"/>
          <p:nvPr>
            <p:ph idx="1" type="body"/>
          </p:nvPr>
        </p:nvSpPr>
        <p:spPr>
          <a:xfrm>
            <a:off x="311700" y="1093375"/>
            <a:ext cx="29904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Ao modi</a:t>
            </a:r>
            <a:r>
              <a:rPr lang="en"/>
              <a:t>f</a:t>
            </a:r>
            <a:r>
              <a:rPr lang="en"/>
              <a:t>icar o XML, basta voltar para a tela de design</a:t>
            </a:r>
            <a:endParaRPr/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300" y="966900"/>
            <a:ext cx="4499328" cy="3705842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dentro de Layout</a:t>
            </a:r>
            <a:endParaRPr/>
          </a:p>
        </p:txBody>
      </p:sp>
      <p:sp>
        <p:nvSpPr>
          <p:cNvPr id="553" name="Google Shape;553;p59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layout pode ser um sub-componente de um layout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Combine layouts para obter os efeitos desejados</a:t>
            </a:r>
            <a:endParaRPr/>
          </a:p>
        </p:txBody>
      </p:sp>
      <p:sp>
        <p:nvSpPr>
          <p:cNvPr id="554" name="Google Shape;554;p5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108475"/>
            <a:ext cx="7013949" cy="271667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59"/>
          <p:cNvSpPr txBox="1"/>
          <p:nvPr/>
        </p:nvSpPr>
        <p:spPr>
          <a:xfrm>
            <a:off x="7607300" y="1639708"/>
            <a:ext cx="1457100" cy="910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layoutSlogan</a:t>
            </a:r>
            <a:r>
              <a:rPr lang="en" sz="1300"/>
              <a:t> é um layout com componentes dentro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57" name="Google Shape;557;p59"/>
          <p:cNvCxnSpPr>
            <a:stCxn id="556" idx="1"/>
          </p:cNvCxnSpPr>
          <p:nvPr/>
        </p:nvCxnSpPr>
        <p:spPr>
          <a:xfrm flipH="1">
            <a:off x="7104800" y="2094808"/>
            <a:ext cx="502500" cy="402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59"/>
          <p:cNvSpPr/>
          <p:nvPr/>
        </p:nvSpPr>
        <p:spPr>
          <a:xfrm>
            <a:off x="642044" y="2571750"/>
            <a:ext cx="1248900" cy="2364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64" name="Google Shape;564;p60"/>
          <p:cNvSpPr txBox="1"/>
          <p:nvPr>
            <p:ph idx="1" type="body"/>
          </p:nvPr>
        </p:nvSpPr>
        <p:spPr>
          <a:xfrm>
            <a:off x="311700" y="10171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componente ImageView permite inserir imagens na interface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Tipos de Imagens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Não-Vetoriais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Imagem é composta por um conjunto de “pixels”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tamanho/qualidade da imagem depende da densidade de pixels da tela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PNG, GIF, JPG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Vetoriais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Imagem é composta por um conjunto de linhas, quadrados, paths, etc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Qualidade é mantida independente do tamanho, zoom, densidade de pixes, etc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SVG, EPS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Como os apps executam em diferentes telas e dispositivos,</a:t>
            </a:r>
            <a:br>
              <a:rPr lang="en"/>
            </a:br>
            <a:r>
              <a:rPr lang="en"/>
              <a:t>recomenda-se o uso de imagens vetoriais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Android tem suporte a imagens SVG</a:t>
            </a:r>
            <a:endParaRPr/>
          </a:p>
        </p:txBody>
      </p:sp>
      <p:sp>
        <p:nvSpPr>
          <p:cNvPr id="565" name="Google Shape;565;p6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71" name="Google Shape;571;p61"/>
          <p:cNvSpPr txBox="1"/>
          <p:nvPr>
            <p:ph idx="1" type="body"/>
          </p:nvPr>
        </p:nvSpPr>
        <p:spPr>
          <a:xfrm>
            <a:off x="311700" y="1017175"/>
            <a:ext cx="85206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adicionar um SVG no seu app: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Arraste o componente ImageView </a:t>
            </a:r>
            <a:br>
              <a:rPr lang="en"/>
            </a:br>
            <a:r>
              <a:rPr lang="en"/>
              <a:t>para a interface</a:t>
            </a:r>
            <a:endParaRPr/>
          </a:p>
        </p:txBody>
      </p:sp>
      <p:sp>
        <p:nvSpPr>
          <p:cNvPr id="572" name="Google Shape;572;p6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25" y="147075"/>
            <a:ext cx="2686050" cy="12763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822" y="1303529"/>
            <a:ext cx="2686050" cy="25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 txBox="1"/>
          <p:nvPr>
            <p:ph idx="1" type="body"/>
          </p:nvPr>
        </p:nvSpPr>
        <p:spPr>
          <a:xfrm>
            <a:off x="-69300" y="1702975"/>
            <a:ext cx="51744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Na janela “Pick a Resource”, clique no botão</a:t>
            </a:r>
            <a:br>
              <a:rPr lang="en"/>
            </a:br>
            <a:r>
              <a:rPr lang="en"/>
              <a:t>“+” e, depois na opção “Vector Asset”</a:t>
            </a: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892" y="2923200"/>
            <a:ext cx="4766625" cy="37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1"/>
          <p:cNvSpPr txBox="1"/>
          <p:nvPr>
            <p:ph idx="1" type="body"/>
          </p:nvPr>
        </p:nvSpPr>
        <p:spPr>
          <a:xfrm>
            <a:off x="-297900" y="2541175"/>
            <a:ext cx="34869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Selecione “Local File”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Indique o Path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Por fim, clique em </a:t>
            </a:r>
            <a:br>
              <a:rPr lang="en"/>
            </a:br>
            <a:r>
              <a:rPr lang="en"/>
              <a:t>“Next” → “Finish”, e </a:t>
            </a:r>
            <a:br>
              <a:rPr lang="en"/>
            </a:br>
            <a:r>
              <a:rPr lang="en"/>
              <a:t>selecione a nova </a:t>
            </a:r>
            <a:br>
              <a:rPr lang="en"/>
            </a:br>
            <a:r>
              <a:rPr lang="en"/>
              <a:t>imagem na janela</a:t>
            </a:r>
            <a:br>
              <a:rPr lang="en"/>
            </a:br>
            <a:r>
              <a:rPr lang="en"/>
              <a:t>“Pick a Resource”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4024489" y="2129850"/>
            <a:ext cx="3506900" cy="1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2" y="967050"/>
            <a:ext cx="7658100" cy="397412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62"/>
          <p:cNvSpPr txBox="1"/>
          <p:nvPr>
            <p:ph type="title"/>
          </p:nvPr>
        </p:nvSpPr>
        <p:spPr>
          <a:xfrm>
            <a:off x="311700" y="0"/>
            <a:ext cx="23340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84" name="Google Shape;584;p6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62"/>
          <p:cNvCxnSpPr>
            <a:stCxn id="586" idx="1"/>
          </p:cNvCxnSpPr>
          <p:nvPr/>
        </p:nvCxnSpPr>
        <p:spPr>
          <a:xfrm flipH="1">
            <a:off x="7358850" y="664051"/>
            <a:ext cx="416100" cy="831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62"/>
          <p:cNvSpPr txBox="1"/>
          <p:nvPr/>
        </p:nvSpPr>
        <p:spPr>
          <a:xfrm>
            <a:off x="3495465" y="354160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88" name="Google Shape;588;p62"/>
          <p:cNvCxnSpPr>
            <a:stCxn id="587" idx="2"/>
          </p:cNvCxnSpPr>
          <p:nvPr/>
        </p:nvCxnSpPr>
        <p:spPr>
          <a:xfrm flipH="1">
            <a:off x="3181965" y="821560"/>
            <a:ext cx="942300" cy="667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2"/>
          <p:cNvSpPr txBox="1"/>
          <p:nvPr/>
        </p:nvSpPr>
        <p:spPr>
          <a:xfrm>
            <a:off x="7774950" y="513601"/>
            <a:ext cx="1257600" cy="300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Menu</a:t>
            </a:r>
            <a:endParaRPr/>
          </a:p>
        </p:txBody>
      </p:sp>
      <p:sp>
        <p:nvSpPr>
          <p:cNvPr id="594" name="Google Shape;594;p63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Toda tela pode ter um menu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menu é definido a partir de um arquivo XML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criar um novo menu: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Botão direito no diretório “res”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New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Resource File</a:t>
            </a:r>
            <a:endParaRPr/>
          </a:p>
        </p:txBody>
      </p:sp>
      <p:sp>
        <p:nvSpPr>
          <p:cNvPr id="595" name="Google Shape;595;p6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25" y="3409150"/>
            <a:ext cx="3703675" cy="1205175"/>
          </a:xfrm>
          <a:prstGeom prst="rect">
            <a:avLst/>
          </a:prstGeom>
          <a:noFill/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7" name="Google Shape;5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472" y="2104325"/>
            <a:ext cx="3195975" cy="30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/>
          <p:nvPr/>
        </p:nvSpPr>
        <p:spPr>
          <a:xfrm rot="10800000">
            <a:off x="4150468" y="3818472"/>
            <a:ext cx="312600" cy="33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Menu</a:t>
            </a:r>
            <a:endParaRPr/>
          </a:p>
        </p:txBody>
      </p:sp>
      <p:sp>
        <p:nvSpPr>
          <p:cNvPr id="604" name="Google Shape;604;p64"/>
          <p:cNvSpPr txBox="1"/>
          <p:nvPr>
            <p:ph idx="1" type="body"/>
          </p:nvPr>
        </p:nvSpPr>
        <p:spPr>
          <a:xfrm>
            <a:off x="311700" y="878886"/>
            <a:ext cx="75552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Será criado um arquivo XML - res/menu/main.xml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Este arquivo deve ser editado </a:t>
            </a:r>
            <a:r>
              <a:rPr lang="en"/>
              <a:t>p</a:t>
            </a:r>
            <a:r>
              <a:rPr lang="en"/>
              <a:t>ara adicionar os itens do menu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Você pode editar o arquivo na janela de design, arrastando os componentes do menu, ou editar o XML direto.</a:t>
            </a:r>
            <a:endParaRPr/>
          </a:p>
        </p:txBody>
      </p:sp>
      <p:sp>
        <p:nvSpPr>
          <p:cNvPr id="605" name="Google Shape;605;p6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51" y="2329733"/>
            <a:ext cx="1439650" cy="1057725"/>
          </a:xfrm>
          <a:prstGeom prst="rect">
            <a:avLst/>
          </a:prstGeom>
          <a:noFill/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64"/>
          <p:cNvSpPr/>
          <p:nvPr/>
        </p:nvSpPr>
        <p:spPr>
          <a:xfrm rot="10800000">
            <a:off x="1874493" y="3495997"/>
            <a:ext cx="312600" cy="33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440" y="2329733"/>
            <a:ext cx="7383099" cy="27294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64"/>
          <p:cNvSpPr/>
          <p:nvPr/>
        </p:nvSpPr>
        <p:spPr>
          <a:xfrm rot="5400000">
            <a:off x="1254461" y="3508050"/>
            <a:ext cx="312600" cy="296400"/>
          </a:xfrm>
          <a:prstGeom prst="bentUpArrow">
            <a:avLst>
              <a:gd fmla="val 33350" name="adj1"/>
              <a:gd fmla="val 36070" name="adj2"/>
              <a:gd fmla="val 45226" name="adj3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64"/>
          <p:cNvCxnSpPr>
            <a:stCxn id="611" idx="2"/>
          </p:cNvCxnSpPr>
          <p:nvPr/>
        </p:nvCxnSpPr>
        <p:spPr>
          <a:xfrm flipH="1">
            <a:off x="8149059" y="1964554"/>
            <a:ext cx="254700" cy="1852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64"/>
          <p:cNvSpPr txBox="1"/>
          <p:nvPr/>
        </p:nvSpPr>
        <p:spPr>
          <a:xfrm>
            <a:off x="7774959" y="1497154"/>
            <a:ext cx="1257600" cy="467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Lembre-se de a</a:t>
            </a:r>
            <a:r>
              <a:rPr lang="en" sz="1300"/>
              <a:t>justar os IDs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12" name="Google Shape;612;p64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Menu</a:t>
            </a:r>
            <a:endParaRPr/>
          </a:p>
        </p:txBody>
      </p:sp>
      <p:sp>
        <p:nvSpPr>
          <p:cNvPr id="618" name="Google Shape;618;p6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65"/>
          <p:cNvSpPr txBox="1"/>
          <p:nvPr>
            <p:ph idx="1" type="body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880525" y="1756825"/>
            <a:ext cx="6979500" cy="17004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menu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="@+id/configs"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="@string/configs"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="@+id/about"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="@string/sobre"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menu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Menu</a:t>
            </a:r>
            <a:endParaRPr/>
          </a:p>
        </p:txBody>
      </p:sp>
      <p:sp>
        <p:nvSpPr>
          <p:cNvPr id="626" name="Google Shape;626;p6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66"/>
          <p:cNvSpPr txBox="1"/>
          <p:nvPr>
            <p:ph idx="1" type="body"/>
          </p:nvPr>
        </p:nvSpPr>
        <p:spPr>
          <a:xfrm>
            <a:off x="311700" y="1093375"/>
            <a:ext cx="85206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Por fim, modifique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MainActivity</a:t>
            </a:r>
            <a:r>
              <a:rPr lang="en"/>
              <a:t>, para usar o menu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/>
              <a:t>Após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onCreate</a:t>
            </a:r>
            <a:r>
              <a:rPr lang="en"/>
              <a:t>, inclua o método abaixo:</a:t>
            </a:r>
            <a:endParaRPr/>
          </a:p>
        </p:txBody>
      </p:sp>
      <p:sp>
        <p:nvSpPr>
          <p:cNvPr id="628" name="Google Shape;628;p66"/>
          <p:cNvSpPr/>
          <p:nvPr/>
        </p:nvSpPr>
        <p:spPr>
          <a:xfrm>
            <a:off x="1302447" y="1907814"/>
            <a:ext cx="5064600" cy="10272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onCreateOptionsMenu(Menu menu)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getMenuInflater().inflate(R.menu.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menu);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29" name="Google Shape;629;p66"/>
          <p:cNvSpPr txBox="1"/>
          <p:nvPr>
            <p:ph idx="1" type="body"/>
          </p:nvPr>
        </p:nvSpPr>
        <p:spPr>
          <a:xfrm>
            <a:off x="311700" y="2769775"/>
            <a:ext cx="85206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/>
              <a:t>Se você copiar e colar o código acima, </a:t>
            </a:r>
            <a:br>
              <a:rPr lang="en"/>
            </a:br>
            <a:r>
              <a:rPr lang="en"/>
              <a:t>provavelmente dará erro na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Menu</a:t>
            </a:r>
            <a:r>
              <a:rPr lang="en"/>
              <a:t>, </a:t>
            </a:r>
            <a:br>
              <a:rPr lang="en"/>
            </a:br>
            <a:r>
              <a:rPr lang="en"/>
              <a:t>pois o pacote dele não foi importado 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1600"/>
              </a:spcAft>
              <a:buSzPts val="1600"/>
              <a:buFont typeface="Courier"/>
              <a:buChar char="▢"/>
            </a:pPr>
            <a:r>
              <a:rPr lang="en"/>
              <a:t>O Android Studio pode corrigir esse erro </a:t>
            </a:r>
            <a:br>
              <a:rPr lang="en"/>
            </a:br>
            <a:r>
              <a:rPr lang="en"/>
              <a:t>automaticamente, para isso, basta clicar no erro (texto vermelho</a:t>
            </a:r>
            <a:br>
              <a:rPr lang="en"/>
            </a:br>
            <a:r>
              <a:rPr lang="en"/>
              <a:t>sublinhado) e digitar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Alt+Enter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140" y="3369813"/>
            <a:ext cx="2867025" cy="8096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Gráfica</a:t>
            </a:r>
            <a:endParaRPr/>
          </a:p>
        </p:txBody>
      </p:sp>
      <p:sp>
        <p:nvSpPr>
          <p:cNvPr id="636" name="Google Shape;636;p67"/>
          <p:cNvSpPr txBox="1"/>
          <p:nvPr>
            <p:ph idx="1" type="body"/>
          </p:nvPr>
        </p:nvSpPr>
        <p:spPr>
          <a:xfrm>
            <a:off x="311700" y="891584"/>
            <a:ext cx="18192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Resultado Final</a:t>
            </a:r>
            <a:endParaRPr/>
          </a:p>
        </p:txBody>
      </p:sp>
      <p:sp>
        <p:nvSpPr>
          <p:cNvPr id="637" name="Google Shape;637;p6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482" y="837219"/>
            <a:ext cx="2286001" cy="3606435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9" name="Google Shape;6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482" y="239900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471" y="1440526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Gráfica</a:t>
            </a:r>
            <a:endParaRPr/>
          </a:p>
        </p:txBody>
      </p:sp>
      <p:sp>
        <p:nvSpPr>
          <p:cNvPr id="646" name="Google Shape;646;p68"/>
          <p:cNvSpPr txBox="1"/>
          <p:nvPr>
            <p:ph idx="1" type="body"/>
          </p:nvPr>
        </p:nvSpPr>
        <p:spPr>
          <a:xfrm>
            <a:off x="311700" y="1093375"/>
            <a:ext cx="33501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Resultado Final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MVC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Note como geramos a interface inteira sem (quase) necessidade de escrever códigos Java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Vamos agora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Programar ações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Controllers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Acessar BD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Gerar outras telas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Outros</a:t>
            </a:r>
            <a:endParaRPr/>
          </a:p>
        </p:txBody>
      </p:sp>
      <p:sp>
        <p:nvSpPr>
          <p:cNvPr id="647" name="Google Shape;647;p6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75" y="245725"/>
            <a:ext cx="2963401" cy="4652050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9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e Intents</a:t>
            </a:r>
            <a:endParaRPr/>
          </a:p>
        </p:txBody>
      </p:sp>
      <p:pic>
        <p:nvPicPr>
          <p:cNvPr id="654" name="Google Shape;6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660" name="Google Shape;660;p70"/>
          <p:cNvSpPr txBox="1"/>
          <p:nvPr>
            <p:ph idx="1" type="body"/>
          </p:nvPr>
        </p:nvSpPr>
        <p:spPr>
          <a:xfrm>
            <a:off x="311700" y="1093375"/>
            <a:ext cx="8520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Activity é uma parte da aplicação que permite: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acesso a uma instância da tela (interface) em que os componentes UI podem ser acessados e controlados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interação do usuário com o aplicativo e resposta a eventos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instanciar classes (criar objetos) dos modelos implementados</a:t>
            </a:r>
            <a:endParaRPr/>
          </a:p>
        </p:txBody>
      </p:sp>
      <p:sp>
        <p:nvSpPr>
          <p:cNvPr id="661" name="Google Shape;661;p7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924" y="609000"/>
            <a:ext cx="2011676" cy="315834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71"/>
          <p:cNvSpPr txBox="1"/>
          <p:nvPr>
            <p:ph type="title"/>
          </p:nvPr>
        </p:nvSpPr>
        <p:spPr>
          <a:xfrm>
            <a:off x="311700" y="0"/>
            <a:ext cx="20448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668" name="Google Shape;668;p7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71"/>
          <p:cNvSpPr txBox="1"/>
          <p:nvPr>
            <p:ph idx="1" type="body"/>
          </p:nvPr>
        </p:nvSpPr>
        <p:spPr>
          <a:xfrm>
            <a:off x="311700" y="1093375"/>
            <a:ext cx="41967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Normalmente, uma aplicação em Android é composta por diversas Activities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Cada nova tela da aplicação é uma activity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Uma das activities será a “main”, aberta quando a aplicação inicia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Uma activity chama a outra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Ao fazer isso, a activity anterior para de executar, mas seu estado é guardado e, ao pressionar o botão de “voltar”, ela volta ao estado anterior</a:t>
            </a:r>
            <a:endParaRPr/>
          </a:p>
        </p:txBody>
      </p:sp>
      <p:sp>
        <p:nvSpPr>
          <p:cNvPr id="670" name="Google Shape;670;p71"/>
          <p:cNvSpPr txBox="1"/>
          <p:nvPr/>
        </p:nvSpPr>
        <p:spPr>
          <a:xfrm>
            <a:off x="4657575" y="667453"/>
            <a:ext cx="2141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</a:t>
            </a:r>
            <a:endParaRPr/>
          </a:p>
        </p:txBody>
      </p:sp>
      <p:sp>
        <p:nvSpPr>
          <p:cNvPr id="671" name="Google Shape;671;p71"/>
          <p:cNvSpPr txBox="1"/>
          <p:nvPr/>
        </p:nvSpPr>
        <p:spPr>
          <a:xfrm>
            <a:off x="6917900" y="342897"/>
            <a:ext cx="2141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</a:t>
            </a:r>
            <a:endParaRPr/>
          </a:p>
        </p:txBody>
      </p:sp>
      <p:pic>
        <p:nvPicPr>
          <p:cNvPr id="672" name="Google Shape;6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81" y="939572"/>
            <a:ext cx="2011681" cy="3168396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71"/>
          <p:cNvSpPr/>
          <p:nvPr/>
        </p:nvSpPr>
        <p:spPr>
          <a:xfrm rot="10800000">
            <a:off x="6701428" y="2038350"/>
            <a:ext cx="387600" cy="596100"/>
          </a:xfrm>
          <a:prstGeom prst="leftArrow">
            <a:avLst>
              <a:gd fmla="val 50000" name="adj1"/>
              <a:gd fmla="val 67247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Modo recomendado de desenvolvimento desde 12/2014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Substitui Eclipse ADT</a:t>
            </a:r>
            <a:endParaRPr/>
          </a:p>
          <a:p>
            <a:pPr indent="-355600" lvl="0" marL="457200" rtl="0" algn="l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Contêm: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InteliJ IDE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SDK Tools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Platform-tools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Imagem do Sistema Android para o Emulator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679" name="Google Shape;679;p72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modelo MVC, activity provê a parte do controller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Implementados em Java, instanciam</a:t>
            </a:r>
            <a:br>
              <a:rPr lang="en"/>
            </a:br>
            <a:r>
              <a:rPr lang="en"/>
              <a:t>os </a:t>
            </a:r>
            <a:r>
              <a:rPr i="1" lang="en"/>
              <a:t>modelos</a:t>
            </a:r>
            <a:r>
              <a:rPr lang="en"/>
              <a:t> a controlam as </a:t>
            </a:r>
            <a:r>
              <a:rPr i="1" lang="en"/>
              <a:t>views</a:t>
            </a:r>
            <a:endParaRPr i="1"/>
          </a:p>
        </p:txBody>
      </p:sp>
      <p:sp>
        <p:nvSpPr>
          <p:cNvPr id="680" name="Google Shape;680;p7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72"/>
          <p:cNvSpPr/>
          <p:nvPr/>
        </p:nvSpPr>
        <p:spPr>
          <a:xfrm>
            <a:off x="5788449" y="1882418"/>
            <a:ext cx="621000" cy="621000"/>
          </a:xfrm>
          <a:prstGeom prst="smileyFace">
            <a:avLst>
              <a:gd fmla="val 4653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2"/>
          <p:cNvSpPr/>
          <p:nvPr/>
        </p:nvSpPr>
        <p:spPr>
          <a:xfrm>
            <a:off x="3867850" y="43476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Model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(Classes, BD)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3" name="Google Shape;683;p72"/>
          <p:cNvSpPr/>
          <p:nvPr/>
        </p:nvSpPr>
        <p:spPr>
          <a:xfrm>
            <a:off x="6093250" y="4347650"/>
            <a:ext cx="1329300" cy="489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View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(UI, Layout)</a:t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684" name="Google Shape;684;p72"/>
          <p:cNvCxnSpPr/>
          <p:nvPr/>
        </p:nvCxnSpPr>
        <p:spPr>
          <a:xfrm flipH="1">
            <a:off x="5557044" y="2543650"/>
            <a:ext cx="469800" cy="612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72"/>
          <p:cNvCxnSpPr/>
          <p:nvPr/>
        </p:nvCxnSpPr>
        <p:spPr>
          <a:xfrm flipH="1">
            <a:off x="4570711" y="37189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72"/>
          <p:cNvCxnSpPr/>
          <p:nvPr/>
        </p:nvCxnSpPr>
        <p:spPr>
          <a:xfrm flipH="1" rot="10800000">
            <a:off x="4762622" y="37189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72"/>
          <p:cNvSpPr txBox="1"/>
          <p:nvPr/>
        </p:nvSpPr>
        <p:spPr>
          <a:xfrm>
            <a:off x="4993750" y="26761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Eventos</a:t>
            </a:r>
            <a:endParaRPr i="1" sz="1300">
              <a:solidFill>
                <a:srgbClr val="B7B7B7"/>
              </a:solidFill>
            </a:endParaRPr>
          </a:p>
        </p:txBody>
      </p:sp>
      <p:sp>
        <p:nvSpPr>
          <p:cNvPr id="688" name="Google Shape;688;p72"/>
          <p:cNvSpPr txBox="1"/>
          <p:nvPr/>
        </p:nvSpPr>
        <p:spPr>
          <a:xfrm>
            <a:off x="3839625" y="3742975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Mensagens</a:t>
            </a:r>
            <a:endParaRPr i="1" sz="1300">
              <a:solidFill>
                <a:srgbClr val="B7B7B7"/>
              </a:solidFill>
            </a:endParaRPr>
          </a:p>
        </p:txBody>
      </p:sp>
      <p:sp>
        <p:nvSpPr>
          <p:cNvPr id="689" name="Google Shape;689;p72"/>
          <p:cNvSpPr txBox="1"/>
          <p:nvPr/>
        </p:nvSpPr>
        <p:spPr>
          <a:xfrm>
            <a:off x="4765150" y="40477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Dados</a:t>
            </a:r>
            <a:endParaRPr i="1" sz="1300">
              <a:solidFill>
                <a:srgbClr val="B7B7B7"/>
              </a:solidFill>
            </a:endParaRPr>
          </a:p>
        </p:txBody>
      </p:sp>
      <p:cxnSp>
        <p:nvCxnSpPr>
          <p:cNvPr id="690" name="Google Shape;690;p72"/>
          <p:cNvCxnSpPr/>
          <p:nvPr/>
        </p:nvCxnSpPr>
        <p:spPr>
          <a:xfrm>
            <a:off x="6106000" y="3718983"/>
            <a:ext cx="445800" cy="603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" name="Google Shape;691;p72"/>
          <p:cNvSpPr txBox="1"/>
          <p:nvPr/>
        </p:nvSpPr>
        <p:spPr>
          <a:xfrm>
            <a:off x="5356569" y="3805064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Atualiza</a:t>
            </a:r>
            <a:endParaRPr i="1" sz="1300">
              <a:solidFill>
                <a:srgbClr val="B7B7B7"/>
              </a:solidFill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6389334" y="3587777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B7B7B7"/>
                </a:solidFill>
              </a:rPr>
              <a:t>Mostra</a:t>
            </a:r>
            <a:endParaRPr i="1" sz="1300">
              <a:solidFill>
                <a:srgbClr val="B7B7B7"/>
              </a:solidFill>
            </a:endParaRPr>
          </a:p>
        </p:txBody>
      </p:sp>
      <p:cxnSp>
        <p:nvCxnSpPr>
          <p:cNvPr id="693" name="Google Shape;693;p72"/>
          <p:cNvCxnSpPr/>
          <p:nvPr/>
        </p:nvCxnSpPr>
        <p:spPr>
          <a:xfrm rot="10800000">
            <a:off x="6174967" y="2514528"/>
            <a:ext cx="540600" cy="1792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4" name="Google Shape;694;p72"/>
          <p:cNvSpPr txBox="1"/>
          <p:nvPr/>
        </p:nvSpPr>
        <p:spPr>
          <a:xfrm>
            <a:off x="2355125" y="2623075"/>
            <a:ext cx="1250100" cy="676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Nesta parte,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focaremos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 Controller</a:t>
            </a:r>
            <a:endParaRPr sz="1300"/>
          </a:p>
        </p:txBody>
      </p:sp>
      <p:cxnSp>
        <p:nvCxnSpPr>
          <p:cNvPr id="695" name="Google Shape;695;p72"/>
          <p:cNvCxnSpPr>
            <a:stCxn id="696" idx="1"/>
            <a:endCxn id="694" idx="3"/>
          </p:cNvCxnSpPr>
          <p:nvPr/>
        </p:nvCxnSpPr>
        <p:spPr>
          <a:xfrm rot="10800000">
            <a:off x="3605350" y="2961063"/>
            <a:ext cx="1429500" cy="476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2"/>
          <p:cNvSpPr/>
          <p:nvPr/>
        </p:nvSpPr>
        <p:spPr>
          <a:xfrm>
            <a:off x="5034850" y="3192663"/>
            <a:ext cx="10584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br>
              <a:rPr lang="en"/>
            </a:br>
            <a:r>
              <a:rPr lang="en"/>
              <a:t>(Activity)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702" name="Google Shape;702;p73"/>
          <p:cNvSpPr txBox="1"/>
          <p:nvPr>
            <p:ph idx="1" type="body"/>
          </p:nvPr>
        </p:nvSpPr>
        <p:spPr>
          <a:xfrm>
            <a:off x="311700" y="1093375"/>
            <a:ext cx="85206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Toda activity extende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Activity</a:t>
            </a:r>
            <a:r>
              <a:rPr lang="en"/>
              <a:t> (ou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AppCompatActivity</a:t>
            </a:r>
            <a:r>
              <a:rPr lang="en"/>
              <a:t>)</a:t>
            </a:r>
            <a:endParaRPr/>
          </a:p>
        </p:txBody>
      </p:sp>
      <p:sp>
        <p:nvSpPr>
          <p:cNvPr id="703" name="Google Shape;703;p7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73"/>
          <p:cNvSpPr/>
          <p:nvPr/>
        </p:nvSpPr>
        <p:spPr>
          <a:xfrm>
            <a:off x="3455800" y="1636975"/>
            <a:ext cx="5242500" cy="31881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package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br.edu.ufam.icomp.plaintext;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imports ...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MainActivity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protected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onCreate(Bundle savedInstanceState)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.onCreate(savedInstanceState);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setContentView(R.layout.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activity_main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onCreateOptionsMenu(Menu menu)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getMenuInflater().inflate(R.menu.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menu);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05" name="Google Shape;705;p73"/>
          <p:cNvSpPr txBox="1"/>
          <p:nvPr>
            <p:ph idx="1" type="body"/>
          </p:nvPr>
        </p:nvSpPr>
        <p:spPr>
          <a:xfrm>
            <a:off x="311700" y="1626775"/>
            <a:ext cx="2969100" cy="19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Principais métodos: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onCreate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onStart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onPause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onResume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onStop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395100" y="3605275"/>
            <a:ext cx="2046300" cy="676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Mostra a tela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activity_main</a:t>
            </a:r>
            <a:r>
              <a:rPr lang="en" sz="1300"/>
              <a:t>, que criamos na parte anterior</a:t>
            </a:r>
            <a:endParaRPr sz="1300"/>
          </a:p>
        </p:txBody>
      </p:sp>
      <p:cxnSp>
        <p:nvCxnSpPr>
          <p:cNvPr id="707" name="Google Shape;707;p73"/>
          <p:cNvCxnSpPr>
            <a:endCxn id="706" idx="3"/>
          </p:cNvCxnSpPr>
          <p:nvPr/>
        </p:nvCxnSpPr>
        <p:spPr>
          <a:xfrm flipH="1">
            <a:off x="2441400" y="3238375"/>
            <a:ext cx="1714200" cy="705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73"/>
          <p:cNvSpPr txBox="1"/>
          <p:nvPr/>
        </p:nvSpPr>
        <p:spPr>
          <a:xfrm>
            <a:off x="395100" y="4473225"/>
            <a:ext cx="2046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Cria e mostra o menu, criado na parte anterior</a:t>
            </a:r>
            <a:endParaRPr sz="1300"/>
          </a:p>
        </p:txBody>
      </p:sp>
      <p:cxnSp>
        <p:nvCxnSpPr>
          <p:cNvPr id="709" name="Google Shape;709;p73"/>
          <p:cNvCxnSpPr>
            <a:endCxn id="708" idx="3"/>
          </p:cNvCxnSpPr>
          <p:nvPr/>
        </p:nvCxnSpPr>
        <p:spPr>
          <a:xfrm flipH="1">
            <a:off x="2441400" y="4127625"/>
            <a:ext cx="1714200" cy="577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73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</a:t>
            </a:r>
            <a:endParaRPr/>
          </a:p>
        </p:txBody>
      </p:sp>
      <p:sp>
        <p:nvSpPr>
          <p:cNvPr id="716" name="Google Shape;716;p74"/>
          <p:cNvSpPr txBox="1"/>
          <p:nvPr>
            <p:ph idx="1" type="body"/>
          </p:nvPr>
        </p:nvSpPr>
        <p:spPr>
          <a:xfrm>
            <a:off x="311700" y="1017175"/>
            <a:ext cx="85206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Toda activity segue um ciclo de vida</a:t>
            </a:r>
            <a:endParaRPr/>
          </a:p>
        </p:txBody>
      </p:sp>
      <p:sp>
        <p:nvSpPr>
          <p:cNvPr id="717" name="Google Shape;717;p7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74"/>
          <p:cNvSpPr/>
          <p:nvPr/>
        </p:nvSpPr>
        <p:spPr>
          <a:xfrm>
            <a:off x="3935550" y="17039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Recuperada (Visível)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719" name="Google Shape;719;p74"/>
          <p:cNvSpPr/>
          <p:nvPr/>
        </p:nvSpPr>
        <p:spPr>
          <a:xfrm>
            <a:off x="2563950" y="26183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Iniciada</a:t>
            </a:r>
            <a:r>
              <a:rPr lang="en">
                <a:solidFill>
                  <a:srgbClr val="274E13"/>
                </a:solidFill>
              </a:rPr>
              <a:t> (Visível)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1192350" y="35327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</a:t>
            </a:r>
            <a:r>
              <a:rPr lang="en">
                <a:solidFill>
                  <a:srgbClr val="434343"/>
                </a:solidFill>
              </a:rPr>
              <a:t>riada</a:t>
            </a:r>
            <a:r>
              <a:rPr lang="en">
                <a:solidFill>
                  <a:srgbClr val="434343"/>
                </a:solidFill>
              </a:rPr>
              <a:t> (Invisível)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1" name="Google Shape;721;p74"/>
          <p:cNvSpPr/>
          <p:nvPr/>
        </p:nvSpPr>
        <p:spPr>
          <a:xfrm>
            <a:off x="5307150" y="26183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83F04"/>
                </a:solidFill>
              </a:rPr>
              <a:t>Pausada</a:t>
            </a:r>
            <a:r>
              <a:rPr lang="en">
                <a:solidFill>
                  <a:srgbClr val="783F04"/>
                </a:solidFill>
              </a:rPr>
              <a:t> (</a:t>
            </a:r>
            <a:r>
              <a:rPr lang="en" sz="1300">
                <a:solidFill>
                  <a:srgbClr val="783F04"/>
                </a:solidFill>
              </a:rPr>
              <a:t>Parc. visível</a:t>
            </a:r>
            <a:r>
              <a:rPr lang="en">
                <a:solidFill>
                  <a:srgbClr val="783F04"/>
                </a:solidFill>
              </a:rPr>
              <a:t>)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722" name="Google Shape;722;p74"/>
          <p:cNvSpPr/>
          <p:nvPr/>
        </p:nvSpPr>
        <p:spPr>
          <a:xfrm>
            <a:off x="6678750" y="35327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Parada</a:t>
            </a:r>
            <a:r>
              <a:rPr lang="en">
                <a:solidFill>
                  <a:srgbClr val="5B0F00"/>
                </a:solidFill>
              </a:rPr>
              <a:t> (</a:t>
            </a:r>
            <a:r>
              <a:rPr lang="en">
                <a:solidFill>
                  <a:srgbClr val="5B0F00"/>
                </a:solidFill>
              </a:rPr>
              <a:t>Invisível</a:t>
            </a:r>
            <a:r>
              <a:rPr lang="en">
                <a:solidFill>
                  <a:srgbClr val="5B0F00"/>
                </a:solidFill>
              </a:rPr>
              <a:t>)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723" name="Google Shape;723;p74"/>
          <p:cNvSpPr/>
          <p:nvPr/>
        </p:nvSpPr>
        <p:spPr>
          <a:xfrm>
            <a:off x="5307150" y="4447125"/>
            <a:ext cx="1272900" cy="489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Terminada</a:t>
            </a:r>
            <a:r>
              <a:rPr lang="en">
                <a:solidFill>
                  <a:srgbClr val="434343"/>
                </a:solidFill>
              </a:rPr>
              <a:t> (Invisível)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724" name="Google Shape;724;p74"/>
          <p:cNvCxnSpPr>
            <a:stCxn id="720" idx="0"/>
            <a:endCxn id="719" idx="1"/>
          </p:cNvCxnSpPr>
          <p:nvPr/>
        </p:nvCxnSpPr>
        <p:spPr>
          <a:xfrm rot="-5400000">
            <a:off x="1861650" y="2830275"/>
            <a:ext cx="669600" cy="7353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5" name="Google Shape;725;p74"/>
          <p:cNvCxnSpPr>
            <a:stCxn id="719" idx="0"/>
            <a:endCxn id="718" idx="1"/>
          </p:cNvCxnSpPr>
          <p:nvPr/>
        </p:nvCxnSpPr>
        <p:spPr>
          <a:xfrm rot="-5400000">
            <a:off x="3233250" y="1915875"/>
            <a:ext cx="669600" cy="7353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6" name="Google Shape;726;p74"/>
          <p:cNvCxnSpPr>
            <a:stCxn id="718" idx="3"/>
            <a:endCxn id="721" idx="0"/>
          </p:cNvCxnSpPr>
          <p:nvPr/>
        </p:nvCxnSpPr>
        <p:spPr>
          <a:xfrm>
            <a:off x="5208450" y="1948725"/>
            <a:ext cx="735300" cy="6696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7" name="Google Shape;727;p74"/>
          <p:cNvCxnSpPr>
            <a:stCxn id="721" idx="1"/>
            <a:endCxn id="718" idx="2"/>
          </p:cNvCxnSpPr>
          <p:nvPr/>
        </p:nvCxnSpPr>
        <p:spPr>
          <a:xfrm rot="10800000">
            <a:off x="4572150" y="2193525"/>
            <a:ext cx="735000" cy="6696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8" name="Google Shape;728;p74"/>
          <p:cNvCxnSpPr>
            <a:stCxn id="721" idx="3"/>
            <a:endCxn id="722" idx="0"/>
          </p:cNvCxnSpPr>
          <p:nvPr/>
        </p:nvCxnSpPr>
        <p:spPr>
          <a:xfrm>
            <a:off x="6580050" y="2863125"/>
            <a:ext cx="735300" cy="6696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9" name="Google Shape;729;p74"/>
          <p:cNvCxnSpPr>
            <a:stCxn id="722" idx="2"/>
            <a:endCxn id="723" idx="3"/>
          </p:cNvCxnSpPr>
          <p:nvPr/>
        </p:nvCxnSpPr>
        <p:spPr>
          <a:xfrm rot="5400000">
            <a:off x="6612900" y="3989625"/>
            <a:ext cx="669600" cy="7350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0" name="Google Shape;730;p74"/>
          <p:cNvCxnSpPr>
            <a:stCxn id="722" idx="1"/>
            <a:endCxn id="719" idx="2"/>
          </p:cNvCxnSpPr>
          <p:nvPr/>
        </p:nvCxnSpPr>
        <p:spPr>
          <a:xfrm rot="10800000">
            <a:off x="3200250" y="3107925"/>
            <a:ext cx="3478500" cy="6696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731" name="Google Shape;73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07" y="4357114"/>
            <a:ext cx="574587" cy="66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74"/>
          <p:cNvCxnSpPr>
            <a:stCxn id="731" idx="0"/>
            <a:endCxn id="720" idx="1"/>
          </p:cNvCxnSpPr>
          <p:nvPr/>
        </p:nvCxnSpPr>
        <p:spPr>
          <a:xfrm rot="-5400000">
            <a:off x="534900" y="3699814"/>
            <a:ext cx="579600" cy="735000"/>
          </a:xfrm>
          <a:prstGeom prst="bentConnector2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3" name="Google Shape;733;p74"/>
          <p:cNvSpPr txBox="1"/>
          <p:nvPr/>
        </p:nvSpPr>
        <p:spPr>
          <a:xfrm>
            <a:off x="-48122" y="3486861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onCreate()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1240222" y="25654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onStart()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5" name="Google Shape;735;p74"/>
          <p:cNvSpPr txBox="1"/>
          <p:nvPr/>
        </p:nvSpPr>
        <p:spPr>
          <a:xfrm>
            <a:off x="2611822" y="16510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onResume()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6" name="Google Shape;736;p74"/>
          <p:cNvSpPr txBox="1"/>
          <p:nvPr/>
        </p:nvSpPr>
        <p:spPr>
          <a:xfrm>
            <a:off x="5355022" y="16510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onPause()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7" name="Google Shape;737;p74"/>
          <p:cNvSpPr txBox="1"/>
          <p:nvPr/>
        </p:nvSpPr>
        <p:spPr>
          <a:xfrm>
            <a:off x="3983422" y="28702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onResume()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8" name="Google Shape;738;p74"/>
          <p:cNvSpPr txBox="1"/>
          <p:nvPr/>
        </p:nvSpPr>
        <p:spPr>
          <a:xfrm>
            <a:off x="6726622" y="25654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onStop()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9" name="Google Shape;739;p74"/>
          <p:cNvSpPr txBox="1"/>
          <p:nvPr/>
        </p:nvSpPr>
        <p:spPr>
          <a:xfrm>
            <a:off x="6678750" y="4699000"/>
            <a:ext cx="1288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onDestroy()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40" name="Google Shape;740;p74"/>
          <p:cNvSpPr txBox="1"/>
          <p:nvPr/>
        </p:nvSpPr>
        <p:spPr>
          <a:xfrm>
            <a:off x="2611822" y="3784606"/>
            <a:ext cx="117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onStart()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41" name="Google Shape;741;p74"/>
          <p:cNvSpPr txBox="1"/>
          <p:nvPr/>
        </p:nvSpPr>
        <p:spPr>
          <a:xfrm>
            <a:off x="5308503" y="3784600"/>
            <a:ext cx="1272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4C4C"/>
                </a:solidFill>
                <a:latin typeface="Courier"/>
                <a:ea typeface="Courier"/>
                <a:cs typeface="Courier"/>
                <a:sym typeface="Courier"/>
              </a:rPr>
              <a:t>onRestart()</a:t>
            </a:r>
            <a:endParaRPr sz="1200">
              <a:solidFill>
                <a:srgbClr val="4C4C4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 de Debug</a:t>
            </a:r>
            <a:endParaRPr/>
          </a:p>
        </p:txBody>
      </p:sp>
      <p:sp>
        <p:nvSpPr>
          <p:cNvPr id="747" name="Google Shape;747;p75"/>
          <p:cNvSpPr txBox="1"/>
          <p:nvPr>
            <p:ph idx="1" type="body"/>
          </p:nvPr>
        </p:nvSpPr>
        <p:spPr>
          <a:xfrm>
            <a:off x="311700" y="969198"/>
            <a:ext cx="86982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LogCat permite receber mensagens de debug da sua aplicação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Para escrever: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Log.</a:t>
            </a:r>
            <a:r>
              <a:rPr i="1" lang="en"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(String tag, String msg);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Para ler: </a:t>
            </a:r>
            <a:r>
              <a:rPr i="1" lang="en"/>
              <a:t>View → Tool Windows → Android Monitor</a:t>
            </a:r>
            <a:endParaRPr i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 facilitar a leitura, crie um filtro para mostrar apenas as suas Tags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 erros do Java (incluindo as Exceções), são também mostradas no LogCat, mas é recomendável também criar um filtro para os erros</a:t>
            </a:r>
            <a:endParaRPr/>
          </a:p>
        </p:txBody>
      </p:sp>
      <p:sp>
        <p:nvSpPr>
          <p:cNvPr id="748" name="Google Shape;748;p7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75" y="2804636"/>
            <a:ext cx="6688649" cy="2285225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0" name="Google Shape;750;p75"/>
          <p:cNvSpPr txBox="1"/>
          <p:nvPr/>
        </p:nvSpPr>
        <p:spPr>
          <a:xfrm>
            <a:off x="70525" y="3404950"/>
            <a:ext cx="1044300" cy="238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Mensagem</a:t>
            </a:r>
            <a:endParaRPr sz="1300"/>
          </a:p>
        </p:txBody>
      </p:sp>
      <p:cxnSp>
        <p:nvCxnSpPr>
          <p:cNvPr id="751" name="Google Shape;751;p75"/>
          <p:cNvCxnSpPr>
            <a:endCxn id="750" idx="3"/>
          </p:cNvCxnSpPr>
          <p:nvPr/>
        </p:nvCxnSpPr>
        <p:spPr>
          <a:xfrm rot="10800000">
            <a:off x="1114825" y="3524200"/>
            <a:ext cx="1065300" cy="186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75"/>
          <p:cNvSpPr txBox="1"/>
          <p:nvPr/>
        </p:nvSpPr>
        <p:spPr>
          <a:xfrm>
            <a:off x="6587050" y="3607875"/>
            <a:ext cx="1044300" cy="238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Filtro</a:t>
            </a:r>
            <a:endParaRPr sz="1300"/>
          </a:p>
        </p:txBody>
      </p:sp>
      <p:cxnSp>
        <p:nvCxnSpPr>
          <p:cNvPr id="753" name="Google Shape;753;p75"/>
          <p:cNvCxnSpPr>
            <a:stCxn id="752" idx="1"/>
          </p:cNvCxnSpPr>
          <p:nvPr/>
        </p:nvCxnSpPr>
        <p:spPr>
          <a:xfrm flipH="1">
            <a:off x="5390350" y="3727125"/>
            <a:ext cx="1196700" cy="640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75"/>
          <p:cNvSpPr txBox="1"/>
          <p:nvPr/>
        </p:nvSpPr>
        <p:spPr>
          <a:xfrm>
            <a:off x="70525" y="4319300"/>
            <a:ext cx="1044300" cy="238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Saída</a:t>
            </a:r>
            <a:endParaRPr sz="1300"/>
          </a:p>
        </p:txBody>
      </p:sp>
      <p:cxnSp>
        <p:nvCxnSpPr>
          <p:cNvPr id="755" name="Google Shape;755;p75"/>
          <p:cNvCxnSpPr>
            <a:endCxn id="754" idx="3"/>
          </p:cNvCxnSpPr>
          <p:nvPr/>
        </p:nvCxnSpPr>
        <p:spPr>
          <a:xfrm rot="10800000">
            <a:off x="1114825" y="4438550"/>
            <a:ext cx="1989600" cy="267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e Ciclo de Vida</a:t>
            </a:r>
            <a:endParaRPr/>
          </a:p>
        </p:txBody>
      </p:sp>
      <p:sp>
        <p:nvSpPr>
          <p:cNvPr id="761" name="Google Shape;761;p76"/>
          <p:cNvSpPr txBox="1"/>
          <p:nvPr>
            <p:ph idx="1" type="body"/>
          </p:nvPr>
        </p:nvSpPr>
        <p:spPr>
          <a:xfrm>
            <a:off x="311700" y="940975"/>
            <a:ext cx="85206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Mensagens de debug nas fases do ciclo de vida</a:t>
            </a:r>
            <a:endParaRPr/>
          </a:p>
        </p:txBody>
      </p:sp>
      <p:sp>
        <p:nvSpPr>
          <p:cNvPr id="762" name="Google Shape;762;p7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458" y="1418158"/>
            <a:ext cx="6456099" cy="367825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4" name="Google Shape;764;p76"/>
          <p:cNvSpPr txBox="1"/>
          <p:nvPr/>
        </p:nvSpPr>
        <p:spPr>
          <a:xfrm>
            <a:off x="56443" y="2723445"/>
            <a:ext cx="12135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 Iniciada</a:t>
            </a:r>
            <a:br>
              <a:rPr lang="en" sz="1300"/>
            </a:br>
            <a:r>
              <a:rPr lang="en" sz="1300"/>
              <a:t>(onCreate)</a:t>
            </a:r>
            <a:endParaRPr sz="1300"/>
          </a:p>
        </p:txBody>
      </p:sp>
      <p:cxnSp>
        <p:nvCxnSpPr>
          <p:cNvPr id="765" name="Google Shape;765;p76"/>
          <p:cNvCxnSpPr>
            <a:endCxn id="764" idx="3"/>
          </p:cNvCxnSpPr>
          <p:nvPr/>
        </p:nvCxnSpPr>
        <p:spPr>
          <a:xfrm rot="10800000">
            <a:off x="1269943" y="2955645"/>
            <a:ext cx="388200" cy="1023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76"/>
          <p:cNvSpPr txBox="1"/>
          <p:nvPr/>
        </p:nvSpPr>
        <p:spPr>
          <a:xfrm>
            <a:off x="56443" y="3485445"/>
            <a:ext cx="12135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Botão “Home” pressionado</a:t>
            </a:r>
            <a:endParaRPr sz="1300"/>
          </a:p>
        </p:txBody>
      </p:sp>
      <p:cxnSp>
        <p:nvCxnSpPr>
          <p:cNvPr id="767" name="Google Shape;767;p76"/>
          <p:cNvCxnSpPr>
            <a:endCxn id="766" idx="3"/>
          </p:cNvCxnSpPr>
          <p:nvPr/>
        </p:nvCxnSpPr>
        <p:spPr>
          <a:xfrm rot="10800000">
            <a:off x="1269943" y="3717645"/>
            <a:ext cx="395100" cy="69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76"/>
          <p:cNvSpPr/>
          <p:nvPr/>
        </p:nvSpPr>
        <p:spPr>
          <a:xfrm>
            <a:off x="6568725" y="4322450"/>
            <a:ext cx="606900" cy="1809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6"/>
          <p:cNvSpPr/>
          <p:nvPr/>
        </p:nvSpPr>
        <p:spPr>
          <a:xfrm>
            <a:off x="6568735" y="4606078"/>
            <a:ext cx="719700" cy="1809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6"/>
          <p:cNvSpPr txBox="1"/>
          <p:nvPr/>
        </p:nvSpPr>
        <p:spPr>
          <a:xfrm>
            <a:off x="56443" y="4247445"/>
            <a:ext cx="12135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Retornando à App</a:t>
            </a:r>
            <a:endParaRPr sz="1300"/>
          </a:p>
        </p:txBody>
      </p:sp>
      <p:cxnSp>
        <p:nvCxnSpPr>
          <p:cNvPr id="771" name="Google Shape;771;p76"/>
          <p:cNvCxnSpPr>
            <a:endCxn id="770" idx="3"/>
          </p:cNvCxnSpPr>
          <p:nvPr/>
        </p:nvCxnSpPr>
        <p:spPr>
          <a:xfrm rot="10800000">
            <a:off x="1269943" y="4479645"/>
            <a:ext cx="409200" cy="226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Manipulando Eventos</a:t>
            </a:r>
            <a:endParaRPr/>
          </a:p>
        </p:txBody>
      </p:sp>
      <p:sp>
        <p:nvSpPr>
          <p:cNvPr id="777" name="Google Shape;777;p77"/>
          <p:cNvSpPr txBox="1"/>
          <p:nvPr>
            <p:ph idx="1" type="body"/>
          </p:nvPr>
        </p:nvSpPr>
        <p:spPr>
          <a:xfrm>
            <a:off x="311700" y="2123725"/>
            <a:ext cx="85206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Alguns</a:t>
            </a:r>
            <a:r>
              <a:rPr lang="en"/>
              <a:t> eventos são especificados no próprio XML do componente e executam um determinado método implementado na Activity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Interface do método: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public void nomeDoMetodo(View view)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0" lang="en">
                <a:latin typeface="Courier"/>
                <a:ea typeface="Courier"/>
                <a:cs typeface="Courier"/>
                <a:sym typeface="Courier"/>
              </a:rPr>
              <a:t>View view</a:t>
            </a:r>
            <a:r>
              <a:rPr lang="en"/>
              <a:t> contém o objeto do componente UI que gerou o evento</a:t>
            </a:r>
            <a:endParaRPr/>
          </a:p>
        </p:txBody>
      </p:sp>
      <p:sp>
        <p:nvSpPr>
          <p:cNvPr id="778" name="Google Shape;778;p7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77"/>
          <p:cNvSpPr txBox="1"/>
          <p:nvPr>
            <p:ph idx="1" type="body"/>
          </p:nvPr>
        </p:nvSpPr>
        <p:spPr>
          <a:xfrm>
            <a:off x="311700" y="1093375"/>
            <a:ext cx="8520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Cada um dos componentes UI possui uma série de eventos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Botões podem ser clicados, campos de texto podem ser modificados, etc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Manipulando Eventos</a:t>
            </a:r>
            <a:endParaRPr/>
          </a:p>
        </p:txBody>
      </p:sp>
      <p:sp>
        <p:nvSpPr>
          <p:cNvPr id="785" name="Google Shape;785;p78"/>
          <p:cNvSpPr txBox="1"/>
          <p:nvPr>
            <p:ph idx="1" type="body"/>
          </p:nvPr>
        </p:nvSpPr>
        <p:spPr>
          <a:xfrm>
            <a:off x="311700" y="1024225"/>
            <a:ext cx="5600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Exemplo: mostra “Olá” ao clicar no “Entrar”</a:t>
            </a:r>
            <a:endParaRPr/>
          </a:p>
        </p:txBody>
      </p:sp>
      <p:sp>
        <p:nvSpPr>
          <p:cNvPr id="786" name="Google Shape;786;p7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7" name="Google Shape;787;p78"/>
          <p:cNvSpPr/>
          <p:nvPr/>
        </p:nvSpPr>
        <p:spPr>
          <a:xfrm>
            <a:off x="409350" y="3193350"/>
            <a:ext cx="5686500" cy="17913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MainActivity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onCreate, onCreateOptionsMenu ...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entrarClicado(View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"Olá!"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}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88" name="Google Shape;788;p78"/>
          <p:cNvSpPr/>
          <p:nvPr/>
        </p:nvSpPr>
        <p:spPr>
          <a:xfrm rot="-5400000">
            <a:off x="1579697" y="2615789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8"/>
          <p:cNvSpPr txBox="1"/>
          <p:nvPr/>
        </p:nvSpPr>
        <p:spPr>
          <a:xfrm>
            <a:off x="2511775" y="2594158"/>
            <a:ext cx="15522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Método executado ao clicar</a:t>
            </a:r>
            <a:endParaRPr sz="1300"/>
          </a:p>
        </p:txBody>
      </p:sp>
      <p:cxnSp>
        <p:nvCxnSpPr>
          <p:cNvPr id="790" name="Google Shape;790;p78"/>
          <p:cNvCxnSpPr>
            <a:stCxn id="789" idx="2"/>
          </p:cNvCxnSpPr>
          <p:nvPr/>
        </p:nvCxnSpPr>
        <p:spPr>
          <a:xfrm flipH="1">
            <a:off x="2367775" y="3058558"/>
            <a:ext cx="920100" cy="950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1" name="Google Shape;7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51" y="1694951"/>
            <a:ext cx="5686499" cy="739954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92" name="Google Shape;792;p78"/>
          <p:cNvCxnSpPr>
            <a:endCxn id="789" idx="3"/>
          </p:cNvCxnSpPr>
          <p:nvPr/>
        </p:nvCxnSpPr>
        <p:spPr>
          <a:xfrm flipH="1">
            <a:off x="4063975" y="2067358"/>
            <a:ext cx="352800" cy="75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3" name="Google Shape;79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468" y="324867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 do Menu</a:t>
            </a:r>
            <a:endParaRPr/>
          </a:p>
        </p:txBody>
      </p:sp>
      <p:sp>
        <p:nvSpPr>
          <p:cNvPr id="799" name="Google Shape;799;p79"/>
          <p:cNvSpPr txBox="1"/>
          <p:nvPr>
            <p:ph idx="1" type="body"/>
          </p:nvPr>
        </p:nvSpPr>
        <p:spPr>
          <a:xfrm>
            <a:off x="311700" y="1093375"/>
            <a:ext cx="88323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Quando uma opção do Menu é clicada,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onOptionsItemSelected</a:t>
            </a:r>
            <a:r>
              <a:rPr lang="en"/>
              <a:t> é executado passando, como argumento, o item que foi clicado</a:t>
            </a:r>
            <a:endParaRPr/>
          </a:p>
        </p:txBody>
      </p:sp>
      <p:sp>
        <p:nvSpPr>
          <p:cNvPr id="800" name="Google Shape;800;p7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1" name="Google Shape;801;p79"/>
          <p:cNvSpPr/>
          <p:nvPr/>
        </p:nvSpPr>
        <p:spPr>
          <a:xfrm>
            <a:off x="1347631" y="2401711"/>
            <a:ext cx="6533400" cy="2659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onOptionsItemSelected(MenuItem item)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switch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(item.getItemId())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case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about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AlertDialog.Builder alert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AlertDialog.Builder(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alert.setMessage(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"PlainText Password Manager v1.0"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.setNeutralButton(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"Ok"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default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.onOptionsItemSelected(item);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02" name="Google Shape;802;p79"/>
          <p:cNvSpPr txBox="1"/>
          <p:nvPr/>
        </p:nvSpPr>
        <p:spPr>
          <a:xfrm>
            <a:off x="1528243" y="1869720"/>
            <a:ext cx="12135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Qual o ID do item clicado?</a:t>
            </a:r>
            <a:endParaRPr sz="1300"/>
          </a:p>
        </p:txBody>
      </p:sp>
      <p:cxnSp>
        <p:nvCxnSpPr>
          <p:cNvPr id="803" name="Google Shape;803;p79"/>
          <p:cNvCxnSpPr>
            <a:endCxn id="802" idx="3"/>
          </p:cNvCxnSpPr>
          <p:nvPr/>
        </p:nvCxnSpPr>
        <p:spPr>
          <a:xfrm rot="10800000">
            <a:off x="2741743" y="2101920"/>
            <a:ext cx="891900" cy="593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79"/>
          <p:cNvSpPr txBox="1"/>
          <p:nvPr/>
        </p:nvSpPr>
        <p:spPr>
          <a:xfrm>
            <a:off x="6512275" y="1869725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Item do menu que foi clicado</a:t>
            </a:r>
            <a:endParaRPr sz="1300"/>
          </a:p>
        </p:txBody>
      </p:sp>
      <p:cxnSp>
        <p:nvCxnSpPr>
          <p:cNvPr id="805" name="Google Shape;805;p79"/>
          <p:cNvCxnSpPr>
            <a:stCxn id="804" idx="1"/>
          </p:cNvCxnSpPr>
          <p:nvPr/>
        </p:nvCxnSpPr>
        <p:spPr>
          <a:xfrm flipH="1">
            <a:off x="5891275" y="2101925"/>
            <a:ext cx="621000" cy="409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79"/>
          <p:cNvSpPr txBox="1"/>
          <p:nvPr/>
        </p:nvSpPr>
        <p:spPr>
          <a:xfrm>
            <a:off x="61926" y="2911131"/>
            <a:ext cx="12135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Foi o item “sobre”?</a:t>
            </a:r>
            <a:endParaRPr sz="1300"/>
          </a:p>
        </p:txBody>
      </p:sp>
      <p:cxnSp>
        <p:nvCxnSpPr>
          <p:cNvPr id="807" name="Google Shape;807;p79"/>
          <p:cNvCxnSpPr>
            <a:endCxn id="806" idx="3"/>
          </p:cNvCxnSpPr>
          <p:nvPr/>
        </p:nvCxnSpPr>
        <p:spPr>
          <a:xfrm flipH="1">
            <a:off x="1275426" y="3005631"/>
            <a:ext cx="777600" cy="137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8" name="Google Shape;808;p79"/>
          <p:cNvSpPr txBox="1"/>
          <p:nvPr/>
        </p:nvSpPr>
        <p:spPr>
          <a:xfrm>
            <a:off x="61925" y="3673125"/>
            <a:ext cx="1213500" cy="877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Constrói e mostra uma Caixa de Alerta</a:t>
            </a:r>
            <a:endParaRPr sz="1300"/>
          </a:p>
        </p:txBody>
      </p:sp>
      <p:cxnSp>
        <p:nvCxnSpPr>
          <p:cNvPr id="809" name="Google Shape;809;p79"/>
          <p:cNvCxnSpPr>
            <a:endCxn id="808" idx="3"/>
          </p:cNvCxnSpPr>
          <p:nvPr/>
        </p:nvCxnSpPr>
        <p:spPr>
          <a:xfrm flipH="1">
            <a:off x="1275425" y="3538425"/>
            <a:ext cx="1130400" cy="573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 do Menu</a:t>
            </a:r>
            <a:endParaRPr/>
          </a:p>
        </p:txBody>
      </p:sp>
      <p:sp>
        <p:nvSpPr>
          <p:cNvPr id="815" name="Google Shape;815;p80"/>
          <p:cNvSpPr txBox="1"/>
          <p:nvPr>
            <p:ph idx="12" type="sldNum"/>
          </p:nvPr>
        </p:nvSpPr>
        <p:spPr>
          <a:xfrm>
            <a:off x="7415183" y="48872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80"/>
          <p:cNvSpPr/>
          <p:nvPr/>
        </p:nvSpPr>
        <p:spPr>
          <a:xfrm rot="10800000">
            <a:off x="3072801" y="2822377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0"/>
          <p:cNvSpPr/>
          <p:nvPr/>
        </p:nvSpPr>
        <p:spPr>
          <a:xfrm rot="10800000">
            <a:off x="5785311" y="2441377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96" y="1253901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9" name="Google Shape;8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6" y="872901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515" y="490901"/>
            <a:ext cx="2286001" cy="3602453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os Componentes</a:t>
            </a:r>
            <a:endParaRPr/>
          </a:p>
        </p:txBody>
      </p:sp>
      <p:sp>
        <p:nvSpPr>
          <p:cNvPr id="826" name="Google Shape;826;p81"/>
          <p:cNvSpPr txBox="1"/>
          <p:nvPr>
            <p:ph idx="1" type="body"/>
          </p:nvPr>
        </p:nvSpPr>
        <p:spPr>
          <a:xfrm>
            <a:off x="311700" y="1093375"/>
            <a:ext cx="87618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XML dos Layouts, os componentes (botões, imagens, textos, etc) são acessados pelos seus IDs usando o “@”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Por isso, enfatizamos a necessidade de se atribuir os IDs aos componentes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Mas para acessar tais componentes no Java, usa-se a classe “</a:t>
            </a:r>
            <a:r>
              <a:rPr lang="en" sz="2400"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"/>
              <a:t>”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classe </a:t>
            </a:r>
            <a:r>
              <a:rPr lang="en" sz="2400"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"/>
              <a:t> é gerada automaticamente e </a:t>
            </a:r>
            <a:r>
              <a:rPr lang="en"/>
              <a:t>contém,</a:t>
            </a:r>
            <a:r>
              <a:rPr lang="en"/>
              <a:t> dentre várias coisas, constantes para cada ID nos XMLs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Usamos estas constantes para referenciar os componentes a partir do Java</a:t>
            </a:r>
            <a:endParaRPr/>
          </a:p>
        </p:txBody>
      </p:sp>
      <p:sp>
        <p:nvSpPr>
          <p:cNvPr id="827" name="Google Shape;827;p8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093375"/>
            <a:ext cx="85206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>
                <a:solidFill>
                  <a:srgbClr val="0084D1"/>
                </a:solidFill>
              </a:rPr>
              <a:t>h</a:t>
            </a:r>
            <a:r>
              <a:rPr lang="en">
                <a:solidFill>
                  <a:srgbClr val="0084D1"/>
                </a:solidFill>
              </a:rPr>
              <a:t>ttps://developer.android.com/studio/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38" y="1747075"/>
            <a:ext cx="7009931" cy="292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os Componentes</a:t>
            </a:r>
            <a:endParaRPr/>
          </a:p>
        </p:txBody>
      </p:sp>
      <p:sp>
        <p:nvSpPr>
          <p:cNvPr id="833" name="Google Shape;833;p82"/>
          <p:cNvSpPr txBox="1"/>
          <p:nvPr>
            <p:ph idx="1" type="body"/>
          </p:nvPr>
        </p:nvSpPr>
        <p:spPr>
          <a:xfrm>
            <a:off x="311700" y="1093375"/>
            <a:ext cx="4874100" cy="1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acessar o componente, usamos o método</a:t>
            </a:r>
            <a:r>
              <a:rPr lang="en"/>
              <a:t>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findViewById</a:t>
            </a:r>
            <a:r>
              <a:rPr lang="en"/>
              <a:t>, que tem como parâmetro o ID do componente (usando a classe </a:t>
            </a:r>
            <a:r>
              <a:rPr lang="en" sz="2400"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"/>
              <a:t>)</a:t>
            </a:r>
            <a:endParaRPr/>
          </a:p>
        </p:txBody>
      </p:sp>
      <p:sp>
        <p:nvSpPr>
          <p:cNvPr id="834" name="Google Shape;834;p8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82"/>
          <p:cNvSpPr/>
          <p:nvPr/>
        </p:nvSpPr>
        <p:spPr>
          <a:xfrm>
            <a:off x="357025" y="2706500"/>
            <a:ext cx="5383500" cy="19545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entrarClicado(View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EditText editText =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login = editText.getText().toString();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msg =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"Olá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login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 !!"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msg,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36" name="Google Shape;836;p82"/>
          <p:cNvSpPr txBox="1"/>
          <p:nvPr/>
        </p:nvSpPr>
        <p:spPr>
          <a:xfrm>
            <a:off x="3540475" y="2174525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componente</a:t>
            </a:r>
            <a:endParaRPr sz="1300"/>
          </a:p>
        </p:txBody>
      </p:sp>
      <p:cxnSp>
        <p:nvCxnSpPr>
          <p:cNvPr id="837" name="Google Shape;837;p82"/>
          <p:cNvCxnSpPr>
            <a:stCxn id="836" idx="1"/>
          </p:cNvCxnSpPr>
          <p:nvPr/>
        </p:nvCxnSpPr>
        <p:spPr>
          <a:xfrm flipH="1">
            <a:off x="3139675" y="2406725"/>
            <a:ext cx="400800" cy="838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82"/>
          <p:cNvSpPr txBox="1"/>
          <p:nvPr/>
        </p:nvSpPr>
        <p:spPr>
          <a:xfrm>
            <a:off x="5235425" y="2029183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ID</a:t>
            </a:r>
            <a:r>
              <a:rPr lang="en" sz="1300"/>
              <a:t> do componente</a:t>
            </a:r>
            <a:endParaRPr sz="1300"/>
          </a:p>
        </p:txBody>
      </p:sp>
      <p:cxnSp>
        <p:nvCxnSpPr>
          <p:cNvPr id="839" name="Google Shape;839;p82"/>
          <p:cNvCxnSpPr>
            <a:stCxn id="838" idx="2"/>
          </p:cNvCxnSpPr>
          <p:nvPr/>
        </p:nvCxnSpPr>
        <p:spPr>
          <a:xfrm flipH="1">
            <a:off x="4565075" y="2493583"/>
            <a:ext cx="1299000" cy="738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82"/>
          <p:cNvSpPr txBox="1"/>
          <p:nvPr/>
        </p:nvSpPr>
        <p:spPr>
          <a:xfrm>
            <a:off x="5503325" y="2974775"/>
            <a:ext cx="989400" cy="738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Objeto da classe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EditText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841" name="Google Shape;841;p82"/>
          <p:cNvCxnSpPr>
            <a:stCxn id="840" idx="1"/>
          </p:cNvCxnSpPr>
          <p:nvPr/>
        </p:nvCxnSpPr>
        <p:spPr>
          <a:xfrm rot="10800000">
            <a:off x="5277425" y="3323075"/>
            <a:ext cx="225900" cy="20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2" name="Google Shape;8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07" y="305936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Abrindo outras Activities</a:t>
            </a:r>
            <a:endParaRPr/>
          </a:p>
        </p:txBody>
      </p:sp>
      <p:sp>
        <p:nvSpPr>
          <p:cNvPr id="848" name="Google Shape;848;p83"/>
          <p:cNvSpPr txBox="1"/>
          <p:nvPr>
            <p:ph idx="1" type="body"/>
          </p:nvPr>
        </p:nvSpPr>
        <p:spPr>
          <a:xfrm>
            <a:off x="311700" y="1093375"/>
            <a:ext cx="85206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Intent</a:t>
            </a:r>
            <a:r>
              <a:rPr lang="en"/>
              <a:t> provê uma ligação entre dois componentes que, em geral, são duas activities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Indica uma intenção de fazer alguma coisa</a:t>
            </a:r>
            <a:endParaRPr/>
          </a:p>
        </p:txBody>
      </p:sp>
      <p:sp>
        <p:nvSpPr>
          <p:cNvPr id="849" name="Google Shape;849;p8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0" name="Google Shape;850;p83"/>
          <p:cNvSpPr/>
          <p:nvPr/>
        </p:nvSpPr>
        <p:spPr>
          <a:xfrm>
            <a:off x="1347625" y="2249300"/>
            <a:ext cx="6110100" cy="12204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entrarClicado(View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Intent intent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ListActivity.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startActivity(intent);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51" name="Google Shape;851;p83"/>
          <p:cNvSpPr txBox="1"/>
          <p:nvPr/>
        </p:nvSpPr>
        <p:spPr>
          <a:xfrm>
            <a:off x="169350" y="2377067"/>
            <a:ext cx="1010400" cy="30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Intenção</a:t>
            </a:r>
            <a:endParaRPr sz="1300"/>
          </a:p>
        </p:txBody>
      </p:sp>
      <p:cxnSp>
        <p:nvCxnSpPr>
          <p:cNvPr id="852" name="Google Shape;852;p83"/>
          <p:cNvCxnSpPr>
            <a:stCxn id="851" idx="3"/>
          </p:cNvCxnSpPr>
          <p:nvPr/>
        </p:nvCxnSpPr>
        <p:spPr>
          <a:xfrm>
            <a:off x="1179750" y="2528417"/>
            <a:ext cx="499500" cy="209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83"/>
          <p:cNvSpPr txBox="1"/>
          <p:nvPr/>
        </p:nvSpPr>
        <p:spPr>
          <a:xfrm>
            <a:off x="169350" y="2979611"/>
            <a:ext cx="1010400" cy="302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Execução</a:t>
            </a:r>
            <a:endParaRPr sz="1300"/>
          </a:p>
        </p:txBody>
      </p:sp>
      <p:cxnSp>
        <p:nvCxnSpPr>
          <p:cNvPr id="854" name="Google Shape;854;p83"/>
          <p:cNvCxnSpPr>
            <a:stCxn id="853" idx="3"/>
          </p:cNvCxnSpPr>
          <p:nvPr/>
        </p:nvCxnSpPr>
        <p:spPr>
          <a:xfrm flipH="1" rot="10800000">
            <a:off x="1179750" y="2970461"/>
            <a:ext cx="492300" cy="160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83"/>
          <p:cNvSpPr txBox="1"/>
          <p:nvPr>
            <p:ph idx="1" type="body"/>
          </p:nvPr>
        </p:nvSpPr>
        <p:spPr>
          <a:xfrm>
            <a:off x="311700" y="3276364"/>
            <a:ext cx="85206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 partir de agora, o botão “Entrar”, irá abrir uma nova activity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Entretanto, precisamos criar essa nova activity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ListaActivity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a Nova Activity</a:t>
            </a:r>
            <a:endParaRPr/>
          </a:p>
        </p:txBody>
      </p:sp>
      <p:sp>
        <p:nvSpPr>
          <p:cNvPr id="861" name="Google Shape;861;p84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Android Studio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File </a:t>
            </a:r>
            <a:br>
              <a:rPr lang="en"/>
            </a:br>
            <a:r>
              <a:rPr lang="en"/>
              <a:t>→ New </a:t>
            </a:r>
            <a:br>
              <a:rPr lang="en"/>
            </a:br>
            <a:r>
              <a:rPr lang="en"/>
              <a:t>→ Activity </a:t>
            </a:r>
            <a:br>
              <a:rPr lang="en"/>
            </a:br>
            <a:r>
              <a:rPr lang="en"/>
              <a:t>→ Empty Activity</a:t>
            </a:r>
            <a:endParaRPr/>
          </a:p>
        </p:txBody>
      </p:sp>
      <p:sp>
        <p:nvSpPr>
          <p:cNvPr id="862" name="Google Shape;862;p8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3" name="Google Shape;86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411" y="638725"/>
            <a:ext cx="4282626" cy="45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Testando a Nova Activity</a:t>
            </a:r>
            <a:endParaRPr/>
          </a:p>
        </p:txBody>
      </p:sp>
      <p:sp>
        <p:nvSpPr>
          <p:cNvPr id="869" name="Google Shape;869;p85"/>
          <p:cNvSpPr txBox="1"/>
          <p:nvPr>
            <p:ph idx="1" type="body"/>
          </p:nvPr>
        </p:nvSpPr>
        <p:spPr>
          <a:xfrm>
            <a:off x="311700" y="1017175"/>
            <a:ext cx="2433000" cy="17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Ao clicar no </a:t>
            </a:r>
            <a:br>
              <a:rPr lang="en"/>
            </a:br>
            <a:r>
              <a:rPr lang="en"/>
              <a:t>botão “Entrar”,</a:t>
            </a:r>
            <a:br>
              <a:rPr lang="en"/>
            </a:br>
            <a:r>
              <a:rPr lang="en"/>
              <a:t>a nova activity </a:t>
            </a:r>
            <a:br>
              <a:rPr lang="en"/>
            </a:br>
            <a:r>
              <a:rPr lang="en"/>
              <a:t>é aberta</a:t>
            </a:r>
            <a:endParaRPr/>
          </a:p>
        </p:txBody>
      </p:sp>
      <p:sp>
        <p:nvSpPr>
          <p:cNvPr id="870" name="Google Shape;870;p8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1" name="Google Shape;8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944" y="107632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2" name="Google Shape;87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970" y="31937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3" name="Google Shape;873;p85"/>
          <p:cNvSpPr/>
          <p:nvPr/>
        </p:nvSpPr>
        <p:spPr>
          <a:xfrm rot="10800000">
            <a:off x="5744568" y="2541001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Passando</a:t>
            </a:r>
            <a:r>
              <a:rPr lang="en"/>
              <a:t> Dados entre Activities</a:t>
            </a:r>
            <a:endParaRPr/>
          </a:p>
        </p:txBody>
      </p:sp>
      <p:sp>
        <p:nvSpPr>
          <p:cNvPr id="879" name="Google Shape;879;p86"/>
          <p:cNvSpPr txBox="1"/>
          <p:nvPr>
            <p:ph idx="1" type="body"/>
          </p:nvPr>
        </p:nvSpPr>
        <p:spPr>
          <a:xfrm>
            <a:off x="311700" y="1093375"/>
            <a:ext cx="85206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passar dados para a activity que será aberta, usa-se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putExtra</a:t>
            </a:r>
            <a:r>
              <a:rPr lang="en"/>
              <a:t> da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Intent</a:t>
            </a:r>
            <a:r>
              <a:rPr lang="en"/>
              <a:t>:</a:t>
            </a:r>
            <a:endParaRPr/>
          </a:p>
        </p:txBody>
      </p:sp>
      <p:sp>
        <p:nvSpPr>
          <p:cNvPr id="880" name="Google Shape;880;p8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86"/>
          <p:cNvSpPr/>
          <p:nvPr/>
        </p:nvSpPr>
        <p:spPr>
          <a:xfrm>
            <a:off x="1652425" y="2195678"/>
            <a:ext cx="6110100" cy="19869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entrarClicado(View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Intent intent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ListActivity.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EditText inputLogin =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intent.putExtra(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inputLogin.getText().toString());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startActivity(intent);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82" name="Google Shape;882;p86"/>
          <p:cNvSpPr txBox="1"/>
          <p:nvPr/>
        </p:nvSpPr>
        <p:spPr>
          <a:xfrm>
            <a:off x="207447" y="2453925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login do usuário</a:t>
            </a:r>
            <a:endParaRPr sz="1300"/>
          </a:p>
        </p:txBody>
      </p:sp>
      <p:cxnSp>
        <p:nvCxnSpPr>
          <p:cNvPr id="883" name="Google Shape;883;p86"/>
          <p:cNvCxnSpPr>
            <a:endCxn id="882" idx="3"/>
          </p:cNvCxnSpPr>
          <p:nvPr/>
        </p:nvCxnSpPr>
        <p:spPr>
          <a:xfrm rot="10800000">
            <a:off x="1464747" y="2686125"/>
            <a:ext cx="510900" cy="387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86"/>
          <p:cNvSpPr txBox="1"/>
          <p:nvPr/>
        </p:nvSpPr>
        <p:spPr>
          <a:xfrm>
            <a:off x="207450" y="3139725"/>
            <a:ext cx="1257300" cy="864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Passando o login para a próxima activity</a:t>
            </a:r>
            <a:endParaRPr sz="1300"/>
          </a:p>
        </p:txBody>
      </p:sp>
      <p:cxnSp>
        <p:nvCxnSpPr>
          <p:cNvPr id="885" name="Google Shape;885;p86"/>
          <p:cNvCxnSpPr>
            <a:endCxn id="884" idx="3"/>
          </p:cNvCxnSpPr>
          <p:nvPr/>
        </p:nvCxnSpPr>
        <p:spPr>
          <a:xfrm flipH="1">
            <a:off x="1464750" y="3306075"/>
            <a:ext cx="517800" cy="266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86"/>
          <p:cNvSpPr txBox="1"/>
          <p:nvPr/>
        </p:nvSpPr>
        <p:spPr>
          <a:xfrm>
            <a:off x="1121847" y="4358925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Inicia a nova activity</a:t>
            </a:r>
            <a:endParaRPr sz="1300"/>
          </a:p>
        </p:txBody>
      </p:sp>
      <p:cxnSp>
        <p:nvCxnSpPr>
          <p:cNvPr id="887" name="Google Shape;887;p86"/>
          <p:cNvCxnSpPr>
            <a:endCxn id="886" idx="0"/>
          </p:cNvCxnSpPr>
          <p:nvPr/>
        </p:nvCxnSpPr>
        <p:spPr>
          <a:xfrm flipH="1">
            <a:off x="1750497" y="3870525"/>
            <a:ext cx="1135200" cy="488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Passando Dados entre Activities</a:t>
            </a:r>
            <a:endParaRPr/>
          </a:p>
        </p:txBody>
      </p:sp>
      <p:sp>
        <p:nvSpPr>
          <p:cNvPr id="893" name="Google Shape;893;p87"/>
          <p:cNvSpPr txBox="1"/>
          <p:nvPr>
            <p:ph idx="1" type="body"/>
          </p:nvPr>
        </p:nvSpPr>
        <p:spPr>
          <a:xfrm>
            <a:off x="311700" y="1058099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acessar os dados na nova activity, usa-se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Extra</a:t>
            </a:r>
            <a:r>
              <a:rPr lang="en"/>
              <a:t>:</a:t>
            </a:r>
            <a:endParaRPr/>
          </a:p>
        </p:txBody>
      </p:sp>
      <p:sp>
        <p:nvSpPr>
          <p:cNvPr id="894" name="Google Shape;894;p8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5" name="Google Shape;895;p87"/>
          <p:cNvSpPr/>
          <p:nvPr/>
        </p:nvSpPr>
        <p:spPr>
          <a:xfrm>
            <a:off x="1792125" y="1676375"/>
            <a:ext cx="5963400" cy="31947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ListActivity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protected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onCreate(Bundle savedInstanceState)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.onCreate(savedInstanceState);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setContentView(R.layout.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activity_list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TextView textBemVindo =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textBemVindo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Intent intent = getIntent();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String login = intent.getStringExtra(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textBemVindo.setText(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"Olá 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+ login +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96" name="Google Shape;896;p87"/>
          <p:cNvSpPr txBox="1"/>
          <p:nvPr/>
        </p:nvSpPr>
        <p:spPr>
          <a:xfrm>
            <a:off x="207447" y="1775181"/>
            <a:ext cx="12573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onCreate</a:t>
            </a:r>
            <a:r>
              <a:rPr lang="en" sz="1300"/>
              <a:t> da nova Activity</a:t>
            </a:r>
            <a:endParaRPr sz="1300"/>
          </a:p>
        </p:txBody>
      </p:sp>
      <p:cxnSp>
        <p:nvCxnSpPr>
          <p:cNvPr id="897" name="Google Shape;897;p87"/>
          <p:cNvCxnSpPr>
            <a:endCxn id="896" idx="3"/>
          </p:cNvCxnSpPr>
          <p:nvPr/>
        </p:nvCxnSpPr>
        <p:spPr>
          <a:xfrm rot="10800000">
            <a:off x="1464747" y="2007381"/>
            <a:ext cx="666000" cy="393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87"/>
          <p:cNvSpPr txBox="1"/>
          <p:nvPr/>
        </p:nvSpPr>
        <p:spPr>
          <a:xfrm>
            <a:off x="207450" y="3218388"/>
            <a:ext cx="1257300" cy="68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intent que abriu a activity</a:t>
            </a:r>
            <a:endParaRPr sz="1300"/>
          </a:p>
        </p:txBody>
      </p:sp>
      <p:cxnSp>
        <p:nvCxnSpPr>
          <p:cNvPr id="899" name="Google Shape;899;p87"/>
          <p:cNvCxnSpPr>
            <a:endCxn id="898" idx="3"/>
          </p:cNvCxnSpPr>
          <p:nvPr/>
        </p:nvCxnSpPr>
        <p:spPr>
          <a:xfrm rot="10800000">
            <a:off x="1464750" y="3558438"/>
            <a:ext cx="1032900" cy="124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87"/>
          <p:cNvSpPr txBox="1"/>
          <p:nvPr/>
        </p:nvSpPr>
        <p:spPr>
          <a:xfrm>
            <a:off x="2493450" y="4629858"/>
            <a:ext cx="1648200" cy="464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Muda a mensagem de bem-vindo</a:t>
            </a:r>
            <a:endParaRPr sz="1300"/>
          </a:p>
        </p:txBody>
      </p:sp>
      <p:cxnSp>
        <p:nvCxnSpPr>
          <p:cNvPr id="901" name="Google Shape;901;p87"/>
          <p:cNvCxnSpPr>
            <a:endCxn id="900" idx="0"/>
          </p:cNvCxnSpPr>
          <p:nvPr/>
        </p:nvCxnSpPr>
        <p:spPr>
          <a:xfrm>
            <a:off x="3069150" y="4466358"/>
            <a:ext cx="248400" cy="163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87"/>
          <p:cNvSpPr txBox="1"/>
          <p:nvPr/>
        </p:nvSpPr>
        <p:spPr>
          <a:xfrm>
            <a:off x="207450" y="2416384"/>
            <a:ext cx="1257300" cy="625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texto de bem-vindo</a:t>
            </a:r>
            <a:endParaRPr sz="1300"/>
          </a:p>
        </p:txBody>
      </p:sp>
      <p:cxnSp>
        <p:nvCxnSpPr>
          <p:cNvPr id="903" name="Google Shape;903;p87"/>
          <p:cNvCxnSpPr>
            <a:endCxn id="902" idx="3"/>
          </p:cNvCxnSpPr>
          <p:nvPr/>
        </p:nvCxnSpPr>
        <p:spPr>
          <a:xfrm rot="10800000">
            <a:off x="1464750" y="2728984"/>
            <a:ext cx="1011600" cy="523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87"/>
          <p:cNvSpPr txBox="1"/>
          <p:nvPr/>
        </p:nvSpPr>
        <p:spPr>
          <a:xfrm>
            <a:off x="207450" y="4075292"/>
            <a:ext cx="1257300" cy="68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valor do login passado</a:t>
            </a:r>
            <a:endParaRPr sz="1300"/>
          </a:p>
        </p:txBody>
      </p:sp>
      <p:cxnSp>
        <p:nvCxnSpPr>
          <p:cNvPr id="905" name="Google Shape;905;p87"/>
          <p:cNvCxnSpPr>
            <a:endCxn id="904" idx="3"/>
          </p:cNvCxnSpPr>
          <p:nvPr/>
        </p:nvCxnSpPr>
        <p:spPr>
          <a:xfrm flipH="1">
            <a:off x="1464750" y="3908642"/>
            <a:ext cx="1026000" cy="506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Passando Dados entre Activities</a:t>
            </a:r>
            <a:endParaRPr/>
          </a:p>
        </p:txBody>
      </p:sp>
      <p:sp>
        <p:nvSpPr>
          <p:cNvPr id="911" name="Google Shape;911;p88"/>
          <p:cNvSpPr txBox="1"/>
          <p:nvPr>
            <p:ph idx="1" type="body"/>
          </p:nvPr>
        </p:nvSpPr>
        <p:spPr>
          <a:xfrm>
            <a:off x="311700" y="1169575"/>
            <a:ext cx="23757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Testando </a:t>
            </a:r>
            <a:br>
              <a:rPr lang="en"/>
            </a:br>
            <a:r>
              <a:rPr lang="en"/>
              <a:t>novamente o</a:t>
            </a:r>
            <a:br>
              <a:rPr lang="en"/>
            </a:br>
            <a:r>
              <a:rPr lang="en"/>
              <a:t>botão “Entrar”:</a:t>
            </a:r>
            <a:endParaRPr/>
          </a:p>
        </p:txBody>
      </p:sp>
      <p:sp>
        <p:nvSpPr>
          <p:cNvPr id="912" name="Google Shape;912;p8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" name="Google Shape;91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380" y="319383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4" name="Google Shape;91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344" y="1076325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5" name="Google Shape;915;p88"/>
          <p:cNvSpPr/>
          <p:nvPr/>
        </p:nvSpPr>
        <p:spPr>
          <a:xfrm rot="10800000">
            <a:off x="5896968" y="2541001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9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 Preferências</a:t>
            </a:r>
            <a:endParaRPr/>
          </a:p>
        </p:txBody>
      </p:sp>
      <p:pic>
        <p:nvPicPr>
          <p:cNvPr id="921" name="Google Shape;9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 Preferências</a:t>
            </a:r>
            <a:endParaRPr/>
          </a:p>
        </p:txBody>
      </p:sp>
      <p:sp>
        <p:nvSpPr>
          <p:cNvPr id="927" name="Google Shape;927;p90"/>
          <p:cNvSpPr txBox="1"/>
          <p:nvPr>
            <p:ph idx="1" type="body"/>
          </p:nvPr>
        </p:nvSpPr>
        <p:spPr>
          <a:xfrm>
            <a:off x="311700" y="1093375"/>
            <a:ext cx="8520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As duas principais formas de armazenar dados em um app são: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Usando preferências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Usando banco de dados</a:t>
            </a:r>
            <a:endParaRPr/>
          </a:p>
        </p:txBody>
      </p:sp>
      <p:sp>
        <p:nvSpPr>
          <p:cNvPr id="928" name="Google Shape;928;p9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90"/>
          <p:cNvSpPr txBox="1"/>
          <p:nvPr>
            <p:ph idx="1" type="body"/>
          </p:nvPr>
        </p:nvSpPr>
        <p:spPr>
          <a:xfrm>
            <a:off x="311700" y="2236375"/>
            <a:ext cx="8520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Por enquanto, iremos mostrar como criar preferências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Futuramente, veremos banco de dados</a:t>
            </a:r>
            <a:endParaRPr/>
          </a:p>
        </p:txBody>
      </p:sp>
      <p:sp>
        <p:nvSpPr>
          <p:cNvPr id="930" name="Google Shape;930;p90"/>
          <p:cNvSpPr txBox="1"/>
          <p:nvPr>
            <p:ph idx="1" type="body"/>
          </p:nvPr>
        </p:nvSpPr>
        <p:spPr>
          <a:xfrm>
            <a:off x="311700" y="3150775"/>
            <a:ext cx="8520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Em nosso app de exemplo: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As informações de login para acessar o app serão salvas nas preferências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Os dados (itens) das senhas serão salvas no banco de dados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Preferências</a:t>
            </a:r>
            <a:endParaRPr/>
          </a:p>
        </p:txBody>
      </p:sp>
      <p:sp>
        <p:nvSpPr>
          <p:cNvPr id="936" name="Google Shape;936;p91"/>
          <p:cNvSpPr txBox="1"/>
          <p:nvPr>
            <p:ph idx="1" type="body"/>
          </p:nvPr>
        </p:nvSpPr>
        <p:spPr>
          <a:xfrm>
            <a:off x="311700" y="1093375"/>
            <a:ext cx="85206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As preferências permitem armazenar dados de configurações da aplicação atual</a:t>
            </a:r>
            <a:endParaRPr/>
          </a:p>
          <a:p>
            <a:pPr indent="-355600" lvl="0" marL="457200" rtl="0" algn="l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forma mais prática de criar uma tela de configurações simples (com apenas uma tela), é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Criando um arquivo XML com as preferências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Criando uma activity que, ao ser criada, inicia um Fragmento de Preferências (classe PreferenceFragmentCompat), que provê todo o código necessário para: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Mostrar as preferências de forma padronizada entre os diversos dispositivos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Salvar as configurações</a:t>
            </a:r>
            <a:endParaRPr/>
          </a:p>
        </p:txBody>
      </p:sp>
      <p:sp>
        <p:nvSpPr>
          <p:cNvPr id="937" name="Google Shape;937;p9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 (Linux)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7415183" y="481808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159950" y="1111250"/>
            <a:ext cx="6824100" cy="1137900"/>
          </a:xfrm>
          <a:prstGeom prst="rect">
            <a:avLst/>
          </a:prstGeom>
          <a:solidFill>
            <a:srgbClr val="F9FCDC"/>
          </a:solidFill>
          <a:ln cap="flat" cmpd="sng" w="183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tar -xvf android-studio-xxxx.x.x.xx-linux.tar.gz</a:t>
            </a:r>
            <a:endParaRPr sz="1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cd android-studio/bin/</a:t>
            </a:r>
            <a:endParaRPr sz="1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./studio.sh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D265C"/>
                </a:solidFill>
                <a:latin typeface="Courier"/>
                <a:ea typeface="Courier"/>
                <a:cs typeface="Courier"/>
                <a:sym typeface="Courier"/>
              </a:rPr>
              <a:t>	→ Na primeira execução, serão baixados e instalados componentes</a:t>
            </a:r>
            <a:endParaRPr sz="1200">
              <a:solidFill>
                <a:srgbClr val="8D265C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8D265C"/>
                </a:solidFill>
                <a:latin typeface="Courier"/>
                <a:ea typeface="Courier"/>
                <a:cs typeface="Courier"/>
                <a:sym typeface="Courier"/>
              </a:rPr>
              <a:t>	→ No total, serão baixados aproximadamente 1.6GB</a:t>
            </a:r>
            <a:endParaRPr sz="1200">
              <a:solidFill>
                <a:srgbClr val="8D265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" y="2438669"/>
            <a:ext cx="3534073" cy="2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490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514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4537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8560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9" y="2620428"/>
            <a:ext cx="5138599" cy="24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</a:t>
            </a:r>
            <a:r>
              <a:rPr lang="en"/>
              <a:t> de Preferências</a:t>
            </a:r>
            <a:endParaRPr/>
          </a:p>
        </p:txBody>
      </p:sp>
      <p:sp>
        <p:nvSpPr>
          <p:cNvPr id="944" name="Google Shape;944;p92"/>
          <p:cNvSpPr txBox="1"/>
          <p:nvPr>
            <p:ph idx="1" type="body"/>
          </p:nvPr>
        </p:nvSpPr>
        <p:spPr>
          <a:xfrm>
            <a:off x="311700" y="940975"/>
            <a:ext cx="8520600" cy="1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parte de preferências do Android foi reimplementada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Devido a isso, é necessário incluir uma biblioteca no seu app: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Botão direito no App → Open Module Settings → Dependencies</a:t>
            </a:r>
            <a:endParaRPr/>
          </a:p>
        </p:txBody>
      </p:sp>
      <p:sp>
        <p:nvSpPr>
          <p:cNvPr id="945" name="Google Shape;945;p9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6" name="Google Shape;946;p92"/>
          <p:cNvSpPr txBox="1"/>
          <p:nvPr/>
        </p:nvSpPr>
        <p:spPr>
          <a:xfrm>
            <a:off x="145453" y="2216125"/>
            <a:ext cx="548700" cy="246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</a:t>
            </a:r>
            <a:endParaRPr sz="1300"/>
          </a:p>
        </p:txBody>
      </p:sp>
      <p:cxnSp>
        <p:nvCxnSpPr>
          <p:cNvPr id="947" name="Google Shape;947;p92"/>
          <p:cNvCxnSpPr>
            <a:endCxn id="946" idx="3"/>
          </p:cNvCxnSpPr>
          <p:nvPr/>
        </p:nvCxnSpPr>
        <p:spPr>
          <a:xfrm rot="10800000">
            <a:off x="694153" y="2339575"/>
            <a:ext cx="323400" cy="1015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92"/>
          <p:cNvSpPr txBox="1"/>
          <p:nvPr/>
        </p:nvSpPr>
        <p:spPr>
          <a:xfrm>
            <a:off x="944651" y="2216125"/>
            <a:ext cx="321900" cy="246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+</a:t>
            </a:r>
            <a:endParaRPr sz="1300"/>
          </a:p>
        </p:txBody>
      </p:sp>
      <p:cxnSp>
        <p:nvCxnSpPr>
          <p:cNvPr id="949" name="Google Shape;949;p92"/>
          <p:cNvCxnSpPr>
            <a:endCxn id="948" idx="3"/>
          </p:cNvCxnSpPr>
          <p:nvPr/>
        </p:nvCxnSpPr>
        <p:spPr>
          <a:xfrm rot="10800000">
            <a:off x="1266551" y="2339575"/>
            <a:ext cx="560700" cy="651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92"/>
          <p:cNvSpPr txBox="1"/>
          <p:nvPr/>
        </p:nvSpPr>
        <p:spPr>
          <a:xfrm>
            <a:off x="1517050" y="2142775"/>
            <a:ext cx="1114800" cy="393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Java Dependency</a:t>
            </a:r>
            <a:endParaRPr sz="1300"/>
          </a:p>
        </p:txBody>
      </p:sp>
      <p:cxnSp>
        <p:nvCxnSpPr>
          <p:cNvPr id="951" name="Google Shape;951;p92"/>
          <p:cNvCxnSpPr>
            <a:endCxn id="950" idx="3"/>
          </p:cNvCxnSpPr>
          <p:nvPr/>
        </p:nvCxnSpPr>
        <p:spPr>
          <a:xfrm rot="10800000">
            <a:off x="2631850" y="2339575"/>
            <a:ext cx="282000" cy="722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2" name="Google Shape;95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750" y="2052458"/>
            <a:ext cx="5902897" cy="27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2"/>
          <p:cNvSpPr txBox="1"/>
          <p:nvPr/>
        </p:nvSpPr>
        <p:spPr>
          <a:xfrm>
            <a:off x="6065061" y="2285936"/>
            <a:ext cx="2556900" cy="3216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androidx.preference:preference</a:t>
            </a:r>
            <a:endParaRPr sz="1300"/>
          </a:p>
        </p:txBody>
      </p:sp>
      <p:cxnSp>
        <p:nvCxnSpPr>
          <p:cNvPr id="954" name="Google Shape;954;p92"/>
          <p:cNvCxnSpPr>
            <a:endCxn id="953" idx="1"/>
          </p:cNvCxnSpPr>
          <p:nvPr/>
        </p:nvCxnSpPr>
        <p:spPr>
          <a:xfrm flipH="1" rot="10800000">
            <a:off x="4783761" y="2446736"/>
            <a:ext cx="1281300" cy="461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5" name="Google Shape;955;p92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r>
              <a:rPr lang="en"/>
              <a:t> de Preferências</a:t>
            </a:r>
            <a:endParaRPr/>
          </a:p>
        </p:txBody>
      </p:sp>
      <p:sp>
        <p:nvSpPr>
          <p:cNvPr id="961" name="Google Shape;961;p93"/>
          <p:cNvSpPr txBox="1"/>
          <p:nvPr>
            <p:ph idx="1" type="body"/>
          </p:nvPr>
        </p:nvSpPr>
        <p:spPr>
          <a:xfrm>
            <a:off x="311700" y="1093375"/>
            <a:ext cx="56715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criar o arquivo XML de preferências: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File → New → Android Resource File</a:t>
            </a:r>
            <a:endParaRPr/>
          </a:p>
        </p:txBody>
      </p:sp>
      <p:sp>
        <p:nvSpPr>
          <p:cNvPr id="962" name="Google Shape;962;p9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3" name="Google Shape;9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11" y="1965681"/>
            <a:ext cx="2954850" cy="2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3"/>
          <p:cNvSpPr/>
          <p:nvPr/>
        </p:nvSpPr>
        <p:spPr>
          <a:xfrm rot="10800000">
            <a:off x="4643428" y="3124856"/>
            <a:ext cx="285900" cy="46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564" y="2516019"/>
            <a:ext cx="1725650" cy="1671708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6" name="Google Shape;966;p93"/>
          <p:cNvSpPr txBox="1"/>
          <p:nvPr/>
        </p:nvSpPr>
        <p:spPr>
          <a:xfrm>
            <a:off x="7319450" y="2516019"/>
            <a:ext cx="1257300" cy="68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Abra o arquivo XML de preferências</a:t>
            </a:r>
            <a:endParaRPr sz="1300"/>
          </a:p>
        </p:txBody>
      </p:sp>
      <p:cxnSp>
        <p:nvCxnSpPr>
          <p:cNvPr id="967" name="Google Shape;967;p93"/>
          <p:cNvCxnSpPr>
            <a:stCxn id="966" idx="2"/>
          </p:cNvCxnSpPr>
          <p:nvPr/>
        </p:nvCxnSpPr>
        <p:spPr>
          <a:xfrm flipH="1">
            <a:off x="7069700" y="3196119"/>
            <a:ext cx="878400" cy="846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 de</a:t>
            </a:r>
            <a:r>
              <a:rPr lang="en"/>
              <a:t> Preferências</a:t>
            </a:r>
            <a:endParaRPr/>
          </a:p>
        </p:txBody>
      </p:sp>
      <p:sp>
        <p:nvSpPr>
          <p:cNvPr id="973" name="Google Shape;973;p94"/>
          <p:cNvSpPr txBox="1"/>
          <p:nvPr>
            <p:ph idx="1" type="body"/>
          </p:nvPr>
        </p:nvSpPr>
        <p:spPr>
          <a:xfrm>
            <a:off x="311700" y="10933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Assim como no Menu, você pode editar as preferências na tela de design ou editando o XML diretamente (próximo slide)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Editando na tela de design:</a:t>
            </a:r>
            <a:endParaRPr/>
          </a:p>
        </p:txBody>
      </p:sp>
      <p:sp>
        <p:nvSpPr>
          <p:cNvPr id="974" name="Google Shape;974;p9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5" name="Google Shape;9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0" y="2288875"/>
            <a:ext cx="7173577" cy="2612467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6" name="Google Shape;976;p94"/>
          <p:cNvSpPr txBox="1"/>
          <p:nvPr/>
        </p:nvSpPr>
        <p:spPr>
          <a:xfrm>
            <a:off x="7783706" y="2897019"/>
            <a:ext cx="1257300" cy="68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Note a chave dos itens de preferência</a:t>
            </a:r>
            <a:endParaRPr sz="1300"/>
          </a:p>
        </p:txBody>
      </p:sp>
      <p:cxnSp>
        <p:nvCxnSpPr>
          <p:cNvPr id="977" name="Google Shape;977;p94"/>
          <p:cNvCxnSpPr>
            <a:stCxn id="976" idx="2"/>
          </p:cNvCxnSpPr>
          <p:nvPr/>
        </p:nvCxnSpPr>
        <p:spPr>
          <a:xfrm flipH="1">
            <a:off x="7533956" y="3577119"/>
            <a:ext cx="878400" cy="846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r>
              <a:rPr lang="en"/>
              <a:t> de Preferências</a:t>
            </a:r>
            <a:endParaRPr/>
          </a:p>
        </p:txBody>
      </p:sp>
      <p:sp>
        <p:nvSpPr>
          <p:cNvPr id="983" name="Google Shape;983;p9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95"/>
          <p:cNvSpPr txBox="1"/>
          <p:nvPr>
            <p:ph idx="1" type="body"/>
          </p:nvPr>
        </p:nvSpPr>
        <p:spPr>
          <a:xfrm>
            <a:off x="1683300" y="539036"/>
            <a:ext cx="4589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985" name="Google Shape;985;p95"/>
          <p:cNvSpPr/>
          <p:nvPr/>
        </p:nvSpPr>
        <p:spPr>
          <a:xfrm>
            <a:off x="416275" y="1001900"/>
            <a:ext cx="7224900" cy="40920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PreferenceScreen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PreferenceCategory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="Geral"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EditTextPreference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:dialogTitle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="Setar 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:key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:summary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="Login para entrar no sistema"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="Setar Login"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EditTextPreference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:dialogTitle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="Setar Senha"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:key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="password"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:dialogMessage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="Digite a senha"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:inputType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="textPassword"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:summary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="Senha para entrar no sistema"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="Setar Senha"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SwitchPreference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:key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="showLogin"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:title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="Preencher 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:summary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="Preencher login na tela inicial"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:defaultValue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="true"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PreferenceCategory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PreferenceScreen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86" name="Google Shape;986;p95"/>
          <p:cNvSpPr txBox="1"/>
          <p:nvPr/>
        </p:nvSpPr>
        <p:spPr>
          <a:xfrm>
            <a:off x="7783706" y="2530119"/>
            <a:ext cx="1257300" cy="680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Note a chave dos itens de preferência</a:t>
            </a:r>
            <a:endParaRPr sz="1300"/>
          </a:p>
        </p:txBody>
      </p:sp>
      <p:cxnSp>
        <p:nvCxnSpPr>
          <p:cNvPr id="987" name="Google Shape;987;p95"/>
          <p:cNvCxnSpPr>
            <a:stCxn id="986" idx="1"/>
          </p:cNvCxnSpPr>
          <p:nvPr/>
        </p:nvCxnSpPr>
        <p:spPr>
          <a:xfrm rot="10800000">
            <a:off x="5750306" y="2060169"/>
            <a:ext cx="2033400" cy="810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95"/>
          <p:cNvCxnSpPr>
            <a:stCxn id="986" idx="1"/>
          </p:cNvCxnSpPr>
          <p:nvPr/>
        </p:nvCxnSpPr>
        <p:spPr>
          <a:xfrm flipH="1">
            <a:off x="3753506" y="2870169"/>
            <a:ext cx="4030200" cy="118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95"/>
          <p:cNvCxnSpPr>
            <a:stCxn id="986" idx="1"/>
          </p:cNvCxnSpPr>
          <p:nvPr/>
        </p:nvCxnSpPr>
        <p:spPr>
          <a:xfrm flipH="1">
            <a:off x="4275806" y="2870169"/>
            <a:ext cx="3507900" cy="107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 Preferências</a:t>
            </a:r>
            <a:endParaRPr/>
          </a:p>
        </p:txBody>
      </p:sp>
      <p:sp>
        <p:nvSpPr>
          <p:cNvPr id="995" name="Google Shape;995;p9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25" y="1460500"/>
            <a:ext cx="4829850" cy="36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6"/>
          <p:cNvSpPr txBox="1"/>
          <p:nvPr>
            <p:ph idx="1" type="body"/>
          </p:nvPr>
        </p:nvSpPr>
        <p:spPr>
          <a:xfrm>
            <a:off x="311700" y="996008"/>
            <a:ext cx="8520600" cy="25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Por fim, vamos criar a activity de preferências: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File </a:t>
            </a:r>
            <a:br>
              <a:rPr lang="en"/>
            </a:br>
            <a:r>
              <a:rPr lang="en"/>
              <a:t>→ New </a:t>
            </a:r>
            <a:br>
              <a:rPr lang="en"/>
            </a:br>
            <a:r>
              <a:rPr lang="en"/>
              <a:t>→ Activity </a:t>
            </a:r>
            <a:br>
              <a:rPr lang="en"/>
            </a:br>
            <a:r>
              <a:rPr lang="en"/>
              <a:t>→ Empty Activity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600"/>
              <a:buChar char="▢"/>
            </a:pPr>
            <a:r>
              <a:rPr lang="en"/>
              <a:t>Nome: </a:t>
            </a:r>
            <a:br>
              <a:rPr lang="en"/>
            </a:br>
            <a:r>
              <a:rPr lang="en">
                <a:latin typeface="Courier"/>
                <a:ea typeface="Courier"/>
                <a:cs typeface="Courier"/>
                <a:sym typeface="Courier"/>
              </a:rPr>
              <a:t>PreferencesActivity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 Preferências</a:t>
            </a:r>
            <a:endParaRPr/>
          </a:p>
        </p:txBody>
      </p:sp>
      <p:sp>
        <p:nvSpPr>
          <p:cNvPr id="1003" name="Google Shape;1003;p9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97"/>
          <p:cNvSpPr/>
          <p:nvPr/>
        </p:nvSpPr>
        <p:spPr>
          <a:xfrm>
            <a:off x="416275" y="1387125"/>
            <a:ext cx="7507200" cy="34992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PreferencesActivity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AppCompatActivity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protected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onCreate(Bundle savedInstanceState)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super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.onCreate(savedInstanceState);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getSupportFragmentManager()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.beginTransaction()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.replace(android.R.id.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content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PreferencesFragment())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.commit();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static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PreferencesFragment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extends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PreferenceFragmentCompat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@Override</a:t>
            </a:r>
            <a:endParaRPr sz="1200">
              <a:solidFill>
                <a:srgbClr val="8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80800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onCreatePreferences(Bundle savedState, String rootKey)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setPreferencesFromResource(R.xml.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preferences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rootKey);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i="1"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005" name="Google Shape;1005;p97"/>
          <p:cNvSpPr txBox="1"/>
          <p:nvPr>
            <p:ph idx="1" type="body"/>
          </p:nvPr>
        </p:nvSpPr>
        <p:spPr>
          <a:xfrm>
            <a:off x="311700" y="892996"/>
            <a:ext cx="85206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"/>
              <a:buChar char="▣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PreferencesActivity.java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Iniciando a </a:t>
            </a:r>
            <a:r>
              <a:rPr lang="en"/>
              <a:t>Activity de Preferências</a:t>
            </a:r>
            <a:endParaRPr/>
          </a:p>
        </p:txBody>
      </p:sp>
      <p:sp>
        <p:nvSpPr>
          <p:cNvPr id="1011" name="Google Shape;1011;p98"/>
          <p:cNvSpPr txBox="1"/>
          <p:nvPr>
            <p:ph idx="1" type="body"/>
          </p:nvPr>
        </p:nvSpPr>
        <p:spPr>
          <a:xfrm>
            <a:off x="311700" y="10171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iniciar as configurações a partir da tela inicial, precisamos modificar o 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onOptionsItemSelected</a:t>
            </a:r>
            <a:r>
              <a:rPr lang="en"/>
              <a:t>:</a:t>
            </a:r>
            <a:endParaRPr/>
          </a:p>
        </p:txBody>
      </p:sp>
      <p:sp>
        <p:nvSpPr>
          <p:cNvPr id="1012" name="Google Shape;1012;p9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98"/>
          <p:cNvSpPr/>
          <p:nvPr/>
        </p:nvSpPr>
        <p:spPr>
          <a:xfrm>
            <a:off x="416275" y="1858433"/>
            <a:ext cx="7507200" cy="32352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public boolean 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onOptionsItemSelected(MenuItem item) {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switch 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(item.getItemId()) {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case 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R.id.</a:t>
            </a:r>
            <a:r>
              <a:rPr b="1" i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about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    AlertDialog.Builder alert =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AlertDialog.Builder(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    alert.setMessage(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"PlainText Password Manager v1.0"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            .setNeutralButton(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"Ok"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case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configs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Intent intentConfig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PreferencesActivity.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startActivity(intentConfig);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true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default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b="1"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return super</a:t>
            </a: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.onOptionsItemSelected(item);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999999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Testando as</a:t>
            </a:r>
            <a:r>
              <a:rPr lang="en"/>
              <a:t> Preferências</a:t>
            </a:r>
            <a:endParaRPr/>
          </a:p>
        </p:txBody>
      </p:sp>
      <p:sp>
        <p:nvSpPr>
          <p:cNvPr id="1019" name="Google Shape;1019;p9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1947"/>
            <a:ext cx="2011681" cy="3158337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1" name="Google Shape;102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753" y="1614775"/>
            <a:ext cx="2004151" cy="3154682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2" name="Google Shape;102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575" y="1919575"/>
            <a:ext cx="2000084" cy="3154682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3332" y="1536747"/>
            <a:ext cx="2011681" cy="3158337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6685" y="1157575"/>
            <a:ext cx="2004151" cy="3154682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5" name="Google Shape;1025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2507" y="776575"/>
            <a:ext cx="2004151" cy="3154682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as Preferências</a:t>
            </a:r>
            <a:endParaRPr/>
          </a:p>
        </p:txBody>
      </p:sp>
      <p:sp>
        <p:nvSpPr>
          <p:cNvPr id="1031" name="Google Shape;1031;p10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100"/>
          <p:cNvSpPr/>
          <p:nvPr/>
        </p:nvSpPr>
        <p:spPr>
          <a:xfrm>
            <a:off x="208200" y="1350425"/>
            <a:ext cx="8727600" cy="32667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void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entrarClicado(View view)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SharedPreferences sharedPreferences = PreferenceManager.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getDefaultSharedPreferences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prefLogin = sharedPreferences.getString(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prefPass  = sharedPreferences.getString(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"password"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editLogin = ((EditText)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)).getText().toString();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String editPass  = ((EditText)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editPassword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)).getText().toString();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(editLogin.equals(prefLogin) &amp;&amp; editPass.equals(prefPass))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Intent intent 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Intent(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ListActivity.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EditText inputLogin = findViewById(R.id.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editLogin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intent.putExtra(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inputLogin.getText().toString());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startActivity(intent);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else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Toast.</a:t>
            </a:r>
            <a:r>
              <a:rPr i="1"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makeText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"Login/senha inválidos!"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Toast.</a:t>
            </a:r>
            <a:r>
              <a:rPr b="1"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LENGTH_SHORT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).show();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999999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033" name="Google Shape;1033;p100"/>
          <p:cNvSpPr txBox="1"/>
          <p:nvPr/>
        </p:nvSpPr>
        <p:spPr>
          <a:xfrm>
            <a:off x="3049425" y="736898"/>
            <a:ext cx="12573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as preferências</a:t>
            </a:r>
            <a:endParaRPr sz="1300"/>
          </a:p>
        </p:txBody>
      </p:sp>
      <p:cxnSp>
        <p:nvCxnSpPr>
          <p:cNvPr id="1034" name="Google Shape;1034;p100"/>
          <p:cNvCxnSpPr>
            <a:stCxn id="1033" idx="2"/>
          </p:cNvCxnSpPr>
          <p:nvPr/>
        </p:nvCxnSpPr>
        <p:spPr>
          <a:xfrm>
            <a:off x="3678075" y="1207598"/>
            <a:ext cx="378900" cy="4365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100"/>
          <p:cNvSpPr txBox="1"/>
          <p:nvPr/>
        </p:nvSpPr>
        <p:spPr>
          <a:xfrm>
            <a:off x="4497225" y="736898"/>
            <a:ext cx="12573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 login salvo</a:t>
            </a:r>
            <a:endParaRPr sz="1300"/>
          </a:p>
        </p:txBody>
      </p:sp>
      <p:sp>
        <p:nvSpPr>
          <p:cNvPr id="1036" name="Google Shape;1036;p100"/>
          <p:cNvSpPr txBox="1"/>
          <p:nvPr/>
        </p:nvSpPr>
        <p:spPr>
          <a:xfrm>
            <a:off x="5945025" y="736898"/>
            <a:ext cx="12573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a senha salva</a:t>
            </a:r>
            <a:endParaRPr sz="1300"/>
          </a:p>
        </p:txBody>
      </p:sp>
      <p:cxnSp>
        <p:nvCxnSpPr>
          <p:cNvPr id="1037" name="Google Shape;1037;p100"/>
          <p:cNvCxnSpPr>
            <a:stCxn id="1035" idx="2"/>
          </p:cNvCxnSpPr>
          <p:nvPr/>
        </p:nvCxnSpPr>
        <p:spPr>
          <a:xfrm>
            <a:off x="5125875" y="1207598"/>
            <a:ext cx="0" cy="619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00"/>
          <p:cNvCxnSpPr>
            <a:stCxn id="1036" idx="2"/>
          </p:cNvCxnSpPr>
          <p:nvPr/>
        </p:nvCxnSpPr>
        <p:spPr>
          <a:xfrm flipH="1">
            <a:off x="6244275" y="1207598"/>
            <a:ext cx="329400" cy="78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9" name="Google Shape;1039;p100"/>
          <p:cNvSpPr txBox="1"/>
          <p:nvPr/>
        </p:nvSpPr>
        <p:spPr>
          <a:xfrm>
            <a:off x="7284150" y="2850450"/>
            <a:ext cx="1512600" cy="649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Acessa os campos de texto de login e senha</a:t>
            </a:r>
            <a:endParaRPr sz="1300"/>
          </a:p>
        </p:txBody>
      </p:sp>
      <p:cxnSp>
        <p:nvCxnSpPr>
          <p:cNvPr id="1040" name="Google Shape;1040;p100"/>
          <p:cNvCxnSpPr>
            <a:stCxn id="1039" idx="0"/>
          </p:cNvCxnSpPr>
          <p:nvPr/>
        </p:nvCxnSpPr>
        <p:spPr>
          <a:xfrm rot="10800000">
            <a:off x="7782150" y="2744550"/>
            <a:ext cx="258300" cy="105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100"/>
          <p:cNvSpPr txBox="1"/>
          <p:nvPr/>
        </p:nvSpPr>
        <p:spPr>
          <a:xfrm>
            <a:off x="6424886" y="3605733"/>
            <a:ext cx="10272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Verifica o login/senha</a:t>
            </a:r>
            <a:endParaRPr sz="1300"/>
          </a:p>
        </p:txBody>
      </p:sp>
      <p:cxnSp>
        <p:nvCxnSpPr>
          <p:cNvPr id="1042" name="Google Shape;1042;p100"/>
          <p:cNvCxnSpPr>
            <a:stCxn id="1041" idx="0"/>
          </p:cNvCxnSpPr>
          <p:nvPr/>
        </p:nvCxnSpPr>
        <p:spPr>
          <a:xfrm rot="10800000">
            <a:off x="6371186" y="3019833"/>
            <a:ext cx="567300" cy="585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100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CDDC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as Preferências</a:t>
            </a:r>
            <a:endParaRPr/>
          </a:p>
        </p:txBody>
      </p:sp>
      <p:sp>
        <p:nvSpPr>
          <p:cNvPr id="1049" name="Google Shape;1049;p10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0" name="Google Shape;10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0" y="1161104"/>
            <a:ext cx="2286001" cy="3589019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1" name="Google Shape;105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755" y="393388"/>
            <a:ext cx="2286001" cy="3600451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2" name="Google Shape;105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2" y="780104"/>
            <a:ext cx="2286001" cy="3589019"/>
          </a:xfrm>
          <a:prstGeom prst="rect">
            <a:avLst/>
          </a:prstGeom>
          <a:noFill/>
          <a:ln cap="flat" cmpd="sng" w="19050">
            <a:solidFill>
              <a:srgbClr val="5657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Inicial, Novo App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49" y="1050150"/>
            <a:ext cx="5773100" cy="4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2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com Listas</a:t>
            </a:r>
            <a:endParaRPr/>
          </a:p>
        </p:txBody>
      </p:sp>
      <p:pic>
        <p:nvPicPr>
          <p:cNvPr id="1058" name="Google Shape;105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sp>
        <p:nvSpPr>
          <p:cNvPr id="1064" name="Google Shape;1064;p103"/>
          <p:cNvSpPr txBox="1"/>
          <p:nvPr>
            <p:ph idx="1" type="body"/>
          </p:nvPr>
        </p:nvSpPr>
        <p:spPr>
          <a:xfrm>
            <a:off x="311700" y="1093375"/>
            <a:ext cx="8520600" cy="24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Grande parte das aplicações para dispositivos móveis usam listas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GMail – Lista de e-mails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Calendar – Lista de eventos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Notes – Lista de notas de texto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ToDo – Lista de coisas a fazer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Twitter – Lista de tweets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Reddit – Lista de conteúdo dos redditors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Facebook – Lista de posts dos amigos</a:t>
            </a:r>
            <a:endParaRPr/>
          </a:p>
        </p:txBody>
      </p:sp>
      <p:sp>
        <p:nvSpPr>
          <p:cNvPr id="1065" name="Google Shape;1065;p10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103"/>
          <p:cNvSpPr txBox="1"/>
          <p:nvPr>
            <p:ph idx="1" type="body"/>
          </p:nvPr>
        </p:nvSpPr>
        <p:spPr>
          <a:xfrm>
            <a:off x="311700" y="3607975"/>
            <a:ext cx="85206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Por este motivo, o Android possui recursos avançados para a criação e gerenciamento de listas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 Exemplo</a:t>
            </a:r>
            <a:endParaRPr/>
          </a:p>
        </p:txBody>
      </p:sp>
      <p:sp>
        <p:nvSpPr>
          <p:cNvPr id="1072" name="Google Shape;1072;p10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p104"/>
          <p:cNvSpPr txBox="1"/>
          <p:nvPr>
            <p:ph idx="1" type="body"/>
          </p:nvPr>
        </p:nvSpPr>
        <p:spPr>
          <a:xfrm>
            <a:off x="311700" y="1093375"/>
            <a:ext cx="57066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Nesta parte do app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PlainText</a:t>
            </a:r>
            <a:r>
              <a:rPr lang="en"/>
              <a:t>, iremos implementar a lista de senhas cadastradas</a:t>
            </a:r>
            <a:endParaRPr/>
          </a:p>
        </p:txBody>
      </p:sp>
      <p:sp>
        <p:nvSpPr>
          <p:cNvPr id="1074" name="Google Shape;1074;p104"/>
          <p:cNvSpPr txBox="1"/>
          <p:nvPr>
            <p:ph idx="1" type="body"/>
          </p:nvPr>
        </p:nvSpPr>
        <p:spPr>
          <a:xfrm>
            <a:off x="311700" y="2083975"/>
            <a:ext cx="57066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Inicialmente, os dados serão armazenados em um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ArrayList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Futuramente, mudaremos a implementação para usar o banco de dados (SQLite)</a:t>
            </a:r>
            <a:endParaRPr/>
          </a:p>
        </p:txBody>
      </p:sp>
      <p:pic>
        <p:nvPicPr>
          <p:cNvPr id="1075" name="Google Shape;10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300" y="705550"/>
            <a:ext cx="2124100" cy="2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 Exemplo</a:t>
            </a:r>
            <a:endParaRPr/>
          </a:p>
        </p:txBody>
      </p:sp>
      <p:sp>
        <p:nvSpPr>
          <p:cNvPr id="1081" name="Google Shape;1081;p10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2" name="Google Shape;1082;p105"/>
          <p:cNvSpPr txBox="1"/>
          <p:nvPr>
            <p:ph idx="1" type="body"/>
          </p:nvPr>
        </p:nvSpPr>
        <p:spPr>
          <a:xfrm>
            <a:off x="311700" y="1093375"/>
            <a:ext cx="5706600" cy="3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isso, as seguintes classes serão criadas/modificadas na implementação: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Password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Modelo de uma senha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Access Object das senhas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ListActivity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Será modificada para conter uma lista de senhas</a:t>
            </a:r>
            <a:br>
              <a:rPr lang="en"/>
            </a:br>
            <a:r>
              <a:rPr lang="en"/>
              <a:t>usando o componente RecyclerView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EditActivity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Controlará uma tela para criar uma senha ou </a:t>
            </a:r>
            <a:br>
              <a:rPr lang="en"/>
            </a:br>
            <a:r>
              <a:rPr lang="en"/>
              <a:t>ver e editar uma senha existente</a:t>
            </a:r>
            <a:endParaRPr/>
          </a:p>
        </p:txBody>
      </p:sp>
      <p:pic>
        <p:nvPicPr>
          <p:cNvPr id="1083" name="Google Shape;108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300" y="705550"/>
            <a:ext cx="2124100" cy="2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</a:t>
            </a:r>
            <a:endParaRPr/>
          </a:p>
        </p:txBody>
      </p:sp>
      <p:sp>
        <p:nvSpPr>
          <p:cNvPr id="1089" name="Google Shape;1089;p10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106"/>
          <p:cNvSpPr txBox="1"/>
          <p:nvPr>
            <p:ph idx="1" type="body"/>
          </p:nvPr>
        </p:nvSpPr>
        <p:spPr>
          <a:xfrm>
            <a:off x="311700" y="1203451"/>
            <a:ext cx="5698500" cy="30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Uma</a:t>
            </a:r>
            <a:r>
              <a:rPr lang="en"/>
              <a:t> senha será modelada através da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/>
              <a:t>, composta pelos seguintes atributos: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id</a:t>
            </a:r>
            <a:r>
              <a:rPr lang="en"/>
              <a:t>: identificador (inteiro) da senha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/>
              <a:t>: um nome para a senha </a:t>
            </a:r>
            <a:r>
              <a:rPr lang="en"/>
              <a:t>(e.g., nome do site) 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login</a:t>
            </a:r>
            <a:r>
              <a:rPr lang="en"/>
              <a:t>: login de acesso da senha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/>
              <a:t>: a senha a ser cadastrada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notes</a:t>
            </a:r>
            <a:r>
              <a:rPr lang="en"/>
              <a:t>: observações gerais</a:t>
            </a:r>
            <a:endParaRPr/>
          </a:p>
        </p:txBody>
      </p:sp>
      <p:pic>
        <p:nvPicPr>
          <p:cNvPr id="1091" name="Google Shape;109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65" y="288629"/>
            <a:ext cx="2385497" cy="370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</a:t>
            </a:r>
            <a:endParaRPr/>
          </a:p>
        </p:txBody>
      </p:sp>
      <p:sp>
        <p:nvSpPr>
          <p:cNvPr id="1097" name="Google Shape;1097;p10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107"/>
          <p:cNvSpPr/>
          <p:nvPr/>
        </p:nvSpPr>
        <p:spPr>
          <a:xfrm>
            <a:off x="410650" y="1183894"/>
            <a:ext cx="7512600" cy="36888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int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notes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Password(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int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id, String name, String login, String password, String notes)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id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id;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name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name;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login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login;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password;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notes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notes;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Getters and Setters</a:t>
            </a:r>
            <a:endParaRPr i="1" sz="1200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099" name="Google Shape;1099;p107"/>
          <p:cNvSpPr txBox="1"/>
          <p:nvPr>
            <p:ph idx="1" type="body"/>
          </p:nvPr>
        </p:nvSpPr>
        <p:spPr>
          <a:xfrm>
            <a:off x="1683300" y="602308"/>
            <a:ext cx="57066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Código-fonte (parcial) da classe: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05" name="Google Shape;1105;p108"/>
          <p:cNvSpPr txBox="1"/>
          <p:nvPr>
            <p:ph idx="1" type="body"/>
          </p:nvPr>
        </p:nvSpPr>
        <p:spPr>
          <a:xfrm>
            <a:off x="311700" y="1093375"/>
            <a:ext cx="81480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implementar o armazenamento das senhas, criaremos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DAO - </a:t>
            </a:r>
            <a:r>
              <a:rPr i="1" lang="en"/>
              <a:t>Data Access Objects</a:t>
            </a:r>
            <a:r>
              <a:rPr lang="en"/>
              <a:t>, conforme feito nos slides de MySQL</a:t>
            </a:r>
            <a:endParaRPr/>
          </a:p>
        </p:txBody>
      </p:sp>
      <p:sp>
        <p:nvSpPr>
          <p:cNvPr id="1106" name="Google Shape;1106;p10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108"/>
          <p:cNvSpPr txBox="1"/>
          <p:nvPr>
            <p:ph idx="1" type="body"/>
          </p:nvPr>
        </p:nvSpPr>
        <p:spPr>
          <a:xfrm>
            <a:off x="311700" y="2541175"/>
            <a:ext cx="80985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Inicialmente, esta classe irá salvar os dados em um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ArrayList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Futuramente, mudaremos essa classe para usar banco de dados (SQLite)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13" name="Google Shape;1113;p10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109"/>
          <p:cNvSpPr txBox="1"/>
          <p:nvPr>
            <p:ph idx="1" type="body"/>
          </p:nvPr>
        </p:nvSpPr>
        <p:spPr>
          <a:xfrm>
            <a:off x="311700" y="1093375"/>
            <a:ext cx="84444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PasswordDAO</a:t>
            </a:r>
            <a:r>
              <a:rPr lang="en"/>
              <a:t> terá os seguintes métodos: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ArrayList&lt;Password&gt; getList()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Retorna a lista de senhas cadastradas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boolean add(Password password)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Cadastra uma nova senha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boolean update(Password password)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Atualiza uma senha já existente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Password get(int id)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Retorna uma senha cadastrada através do seu id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600"/>
              <a:buChar char="▢"/>
            </a:pPr>
            <a:r>
              <a:rPr lang="en"/>
              <a:t>Para simplificar os slides, o método para remover um item </a:t>
            </a:r>
            <a:br>
              <a:rPr lang="en"/>
            </a:br>
            <a:r>
              <a:rPr lang="en"/>
              <a:t>não será implementado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20" name="Google Shape;1120;p11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1" name="Google Shape;1121;p110"/>
          <p:cNvSpPr/>
          <p:nvPr/>
        </p:nvSpPr>
        <p:spPr>
          <a:xfrm>
            <a:off x="410650" y="1919100"/>
            <a:ext cx="7292700" cy="24282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class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private static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ArrayList&lt;Password&gt;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ArrayList&lt;&gt;();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PasswordDAO(Context context)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this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context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= context;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i="1" lang="en" sz="12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// Classe continua com outros métodos ...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22" name="Google Shape;1122;p110"/>
          <p:cNvSpPr txBox="1"/>
          <p:nvPr>
            <p:ph idx="1" type="body"/>
          </p:nvPr>
        </p:nvSpPr>
        <p:spPr>
          <a:xfrm>
            <a:off x="311700" y="1093375"/>
            <a:ext cx="84444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Atributos e Construtor</a:t>
            </a:r>
            <a:endParaRPr/>
          </a:p>
        </p:txBody>
      </p:sp>
      <p:sp>
        <p:nvSpPr>
          <p:cNvPr id="1123" name="Google Shape;1123;p110"/>
          <p:cNvSpPr txBox="1"/>
          <p:nvPr/>
        </p:nvSpPr>
        <p:spPr>
          <a:xfrm>
            <a:off x="3175025" y="1616014"/>
            <a:ext cx="19869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Activity usando o DAO. Usado para toasts e BD.</a:t>
            </a:r>
            <a:endParaRPr sz="1300"/>
          </a:p>
        </p:txBody>
      </p:sp>
      <p:cxnSp>
        <p:nvCxnSpPr>
          <p:cNvPr id="1124" name="Google Shape;1124;p110"/>
          <p:cNvCxnSpPr>
            <a:stCxn id="1123" idx="2"/>
          </p:cNvCxnSpPr>
          <p:nvPr/>
        </p:nvCxnSpPr>
        <p:spPr>
          <a:xfrm flipH="1">
            <a:off x="3033875" y="2086714"/>
            <a:ext cx="1134600" cy="537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110"/>
          <p:cNvSpPr txBox="1"/>
          <p:nvPr/>
        </p:nvSpPr>
        <p:spPr>
          <a:xfrm>
            <a:off x="5716425" y="1590608"/>
            <a:ext cx="19869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Armazenamento das senhas</a:t>
            </a:r>
            <a:endParaRPr sz="1300"/>
          </a:p>
        </p:txBody>
      </p:sp>
      <p:cxnSp>
        <p:nvCxnSpPr>
          <p:cNvPr id="1126" name="Google Shape;1126;p110"/>
          <p:cNvCxnSpPr>
            <a:stCxn id="1125" idx="2"/>
          </p:cNvCxnSpPr>
          <p:nvPr/>
        </p:nvCxnSpPr>
        <p:spPr>
          <a:xfrm flipH="1">
            <a:off x="5192775" y="2061308"/>
            <a:ext cx="1517100" cy="7059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110"/>
          <p:cNvSpPr/>
          <p:nvPr/>
        </p:nvSpPr>
        <p:spPr>
          <a:xfrm>
            <a:off x="1446419" y="2731933"/>
            <a:ext cx="684300" cy="180900"/>
          </a:xfrm>
          <a:prstGeom prst="roundRect">
            <a:avLst>
              <a:gd fmla="val 16667" name="adj"/>
            </a:avLst>
          </a:prstGeom>
          <a:solidFill>
            <a:srgbClr val="CFE2F3">
              <a:alpha val="4118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10"/>
          <p:cNvSpPr txBox="1"/>
          <p:nvPr/>
        </p:nvSpPr>
        <p:spPr>
          <a:xfrm>
            <a:off x="3582825" y="3765122"/>
            <a:ext cx="23976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Construtor, recebe a activity (contexto) como parâmetro</a:t>
            </a:r>
            <a:endParaRPr sz="1300"/>
          </a:p>
        </p:txBody>
      </p:sp>
      <p:cxnSp>
        <p:nvCxnSpPr>
          <p:cNvPr id="1129" name="Google Shape;1129;p110"/>
          <p:cNvCxnSpPr>
            <a:stCxn id="1128" idx="0"/>
          </p:cNvCxnSpPr>
          <p:nvPr/>
        </p:nvCxnSpPr>
        <p:spPr>
          <a:xfrm rot="10800000">
            <a:off x="4202925" y="3247022"/>
            <a:ext cx="578700" cy="518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PasswordDAO</a:t>
            </a:r>
            <a:endParaRPr/>
          </a:p>
        </p:txBody>
      </p:sp>
      <p:sp>
        <p:nvSpPr>
          <p:cNvPr id="1135" name="Google Shape;1135;p11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111"/>
          <p:cNvSpPr/>
          <p:nvPr/>
        </p:nvSpPr>
        <p:spPr>
          <a:xfrm>
            <a:off x="417700" y="1666800"/>
            <a:ext cx="7267200" cy="2961600"/>
          </a:xfrm>
          <a:prstGeom prst="rect">
            <a:avLst/>
          </a:prstGeom>
          <a:solidFill>
            <a:srgbClr val="F8F8F8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ArrayList&lt;Password&gt; getList()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if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.size() ==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{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"Facebook"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"dovahkiin@gmail.com"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"FusRoDah123"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"GMail"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"dovahkiin"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"Teste123"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"IComp"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"dfrd@icomp.ufam.edu.br"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"Java4242"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"Mudar a senha!"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.add(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Password(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3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"Steam"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"dovahkiin"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"FusRoDah123"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b="1"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"Conta do Brasil"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}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1"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return </a:t>
            </a:r>
            <a:r>
              <a:rPr i="1"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passwordsList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37" name="Google Shape;1137;p111"/>
          <p:cNvSpPr txBox="1"/>
          <p:nvPr>
            <p:ph idx="1" type="body"/>
          </p:nvPr>
        </p:nvSpPr>
        <p:spPr>
          <a:xfrm>
            <a:off x="311700" y="1058097"/>
            <a:ext cx="84444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Método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getList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138" name="Google Shape;1138;p111"/>
          <p:cNvSpPr txBox="1"/>
          <p:nvPr/>
        </p:nvSpPr>
        <p:spPr>
          <a:xfrm>
            <a:off x="3985000" y="1110825"/>
            <a:ext cx="2507400" cy="470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a lista estiver vazia, insere algumas senhas de teste</a:t>
            </a:r>
            <a:endParaRPr sz="1300"/>
          </a:p>
        </p:txBody>
      </p:sp>
      <p:cxnSp>
        <p:nvCxnSpPr>
          <p:cNvPr id="1139" name="Google Shape;1139;p111"/>
          <p:cNvCxnSpPr>
            <a:stCxn id="1138" idx="2"/>
          </p:cNvCxnSpPr>
          <p:nvPr/>
        </p:nvCxnSpPr>
        <p:spPr>
          <a:xfrm flipH="1">
            <a:off x="3811300" y="1581525"/>
            <a:ext cx="1427400" cy="53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111"/>
          <p:cNvSpPr txBox="1"/>
          <p:nvPr/>
        </p:nvSpPr>
        <p:spPr>
          <a:xfrm>
            <a:off x="3271300" y="4471775"/>
            <a:ext cx="2507400" cy="304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Retorna a lista de senhas</a:t>
            </a:r>
            <a:endParaRPr sz="1300"/>
          </a:p>
        </p:txBody>
      </p:sp>
      <p:cxnSp>
        <p:nvCxnSpPr>
          <p:cNvPr id="1141" name="Google Shape;1141;p111"/>
          <p:cNvCxnSpPr>
            <a:stCxn id="1140" idx="1"/>
          </p:cNvCxnSpPr>
          <p:nvPr/>
        </p:nvCxnSpPr>
        <p:spPr>
          <a:xfrm rot="10800000">
            <a:off x="2781400" y="4254575"/>
            <a:ext cx="489900" cy="369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